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0" r:id="rId2"/>
    <p:sldId id="267" r:id="rId3"/>
    <p:sldId id="268" r:id="rId4"/>
    <p:sldId id="269" r:id="rId5"/>
    <p:sldId id="270" r:id="rId6"/>
    <p:sldId id="271" r:id="rId7"/>
    <p:sldId id="272" r:id="rId8"/>
    <p:sldId id="273" r:id="rId9"/>
    <p:sldId id="264" r:id="rId10"/>
    <p:sldId id="265" r:id="rId11"/>
    <p:sldId id="274" r:id="rId12"/>
    <p:sldId id="275" r:id="rId13"/>
    <p:sldId id="276" r:id="rId14"/>
    <p:sldId id="277" r:id="rId15"/>
    <p:sldId id="27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800000"/>
    <a:srgbClr val="FF6600"/>
    <a:srgbClr val="FFCC00"/>
    <a:srgbClr val="CC3300"/>
    <a:srgbClr val="FF9900"/>
    <a:srgbClr val="008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6275A5-5996-426B-8F46-DB8C059C147C}" type="datetimeFigureOut">
              <a:rPr lang="zh-CN" altLang="en-US" smtClean="0"/>
              <a:t>2019/10/10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F37D-39E2-46D6-BFEC-D873830CB242}" type="slidenum">
              <a:rPr lang="zh-CN" altLang="en-US" smtClean="0"/>
              <a:t>‹#›</a:t>
            </a:fld>
            <a:endParaRPr lang="zh-CN" altLang="en-US"/>
          </a:p>
        </p:txBody>
      </p:sp>
    </p:spTree>
    <p:extLst>
      <p:ext uri="{BB962C8B-B14F-4D97-AF65-F5344CB8AC3E}">
        <p14:creationId xmlns:p14="http://schemas.microsoft.com/office/powerpoint/2010/main" val="3166015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EDF37D-39E2-46D6-BFEC-D873830CB242}" type="slidenum">
              <a:rPr lang="zh-CN" altLang="en-US" smtClean="0"/>
              <a:t>5</a:t>
            </a:fld>
            <a:endParaRPr lang="zh-CN" altLang="en-US"/>
          </a:p>
        </p:txBody>
      </p:sp>
    </p:spTree>
    <p:extLst>
      <p:ext uri="{BB962C8B-B14F-4D97-AF65-F5344CB8AC3E}">
        <p14:creationId xmlns:p14="http://schemas.microsoft.com/office/powerpoint/2010/main" val="3967427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C77EB-1C2F-4AD5-9847-9ACD4CA19D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2B285A-62E8-46A0-8992-00BD1787C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B49711C-59B7-4CED-B7D7-263DE050001D}"/>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C31F0A62-1C41-4225-A80E-1C744FDB4B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AEE42B-8FAE-4629-97D0-85EEB27022DE}"/>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3563881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C8944-355A-4E66-AFD7-55BC96CDD29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77F1B55-4DE5-41C0-B6B1-2E04F5A83CC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E1062A-3203-4AD4-A132-06B0360752AF}"/>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8CAE87A0-9FC1-4CB2-AF33-ECD0F18F6B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30807F-ED6E-4188-8BC3-0A9DC032797B}"/>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3148354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49E96CC-68A1-4589-BA3A-1CCCF55D393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088177C-5263-4E97-8878-B93A6CD5284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26576D-371A-4575-8F2A-07481E18766C}"/>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B84034F6-2BD4-47B9-8072-431C2262C1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B66CF1-6298-481A-9898-19AEB0A8EDA9}"/>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230905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B6C7A-8DB5-4634-9C57-55E06A8205D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781076-C696-4C7C-9CCB-9204D420711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D425B54-F169-4A26-961E-2EC4FBEB361F}"/>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1FCACFFD-84BD-4F7E-BD6E-FC02B75816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A3820F-CF26-42E6-BB7A-7FB320BA489F}"/>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1030090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547FC-9A38-4728-B363-A25E073EBF7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CA44712-CC91-415B-9389-2301A5E908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E4A9C81-F6B2-498C-B0C9-AF08F476D630}"/>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DDBB0040-67D6-4F7D-9E18-FBB93943E0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537239-4063-49C3-B2C5-38C068090BA6}"/>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2819488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E8837-ACAB-41AB-8C4E-60F32FDF3B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66E357-72E6-408D-A64F-BF6DBA12AEA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F9E0FCD-094C-41D0-B4CF-ABD313F4C6E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CA5A4A4-951D-4BBE-BCCD-ECD41FBDC284}"/>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6" name="页脚占位符 5">
            <a:extLst>
              <a:ext uri="{FF2B5EF4-FFF2-40B4-BE49-F238E27FC236}">
                <a16:creationId xmlns:a16="http://schemas.microsoft.com/office/drawing/2014/main" id="{E01DDE52-E944-4162-8906-2BFE0375A1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97F35B-F17C-4AC1-B7CF-17082E06AD20}"/>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3628766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8FD69-2F42-4390-8794-0F9A4F37A1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437297-AED1-43EB-BCF9-57DA498F7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0A08BC5-FA92-431B-A202-61ABCCE1E99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2A36EC3-3407-4743-8A20-42A3D7A4A7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5786EC4-618D-49AC-A270-B7D5D7B060D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7E478DF-5FED-4406-95BB-A4C9540005DB}"/>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8" name="页脚占位符 7">
            <a:extLst>
              <a:ext uri="{FF2B5EF4-FFF2-40B4-BE49-F238E27FC236}">
                <a16:creationId xmlns:a16="http://schemas.microsoft.com/office/drawing/2014/main" id="{7EC42EC4-5635-4571-B7E2-609145366A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940F4C-5955-4ADB-AE15-732EF064D021}"/>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111118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24854A-C20F-415E-955F-EF7AA51F02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E91F45-690B-40F0-9981-32D556488FD4}"/>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4" name="页脚占位符 3">
            <a:extLst>
              <a:ext uri="{FF2B5EF4-FFF2-40B4-BE49-F238E27FC236}">
                <a16:creationId xmlns:a16="http://schemas.microsoft.com/office/drawing/2014/main" id="{D0E5481C-53D8-4641-B467-6D51423AEE4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7BB512-E84D-47BA-9098-A72DE00061CE}"/>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412605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D154C9-A76A-4C44-814A-E65812570362}"/>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3" name="页脚占位符 2">
            <a:extLst>
              <a:ext uri="{FF2B5EF4-FFF2-40B4-BE49-F238E27FC236}">
                <a16:creationId xmlns:a16="http://schemas.microsoft.com/office/drawing/2014/main" id="{DBC525A4-4818-40C2-82A0-2E8372DEF1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2AF11D-0744-4027-B08F-D338F355151F}"/>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51704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8EECC-AAF8-45A1-A37D-D08F7E9D39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C2C8A07-4EAE-4B5F-A7D5-C6092FA71F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F41BA33-D394-4050-8E6F-E5F3381EF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67D6AE5-227F-412F-871C-60798368031A}"/>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6" name="页脚占位符 5">
            <a:extLst>
              <a:ext uri="{FF2B5EF4-FFF2-40B4-BE49-F238E27FC236}">
                <a16:creationId xmlns:a16="http://schemas.microsoft.com/office/drawing/2014/main" id="{D78E8DC5-4E74-4A64-A2D2-4C25C66EF7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453C82-7F86-4FD2-9DCB-784CDC4CCCC5}"/>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77787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3DBBB-328A-4872-B1ED-B4B683A38C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C618EE1-E49B-40D2-940B-12B8DAFB3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549D46-CF1F-46C6-9168-B7BEC8267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E8CB52B-9C36-4473-9252-FD312BB29FD6}"/>
              </a:ext>
            </a:extLst>
          </p:cNvPr>
          <p:cNvSpPr>
            <a:spLocks noGrp="1"/>
          </p:cNvSpPr>
          <p:nvPr>
            <p:ph type="dt" sz="half" idx="10"/>
          </p:nvPr>
        </p:nvSpPr>
        <p:spPr/>
        <p:txBody>
          <a:bodyPr/>
          <a:lstStyle/>
          <a:p>
            <a:fld id="{D8B07CB9-48A7-4EAE-960D-D11601D7458F}" type="datetimeFigureOut">
              <a:rPr lang="zh-CN" altLang="en-US" smtClean="0"/>
              <a:t>2019/10/10</a:t>
            </a:fld>
            <a:endParaRPr lang="zh-CN" altLang="en-US"/>
          </a:p>
        </p:txBody>
      </p:sp>
      <p:sp>
        <p:nvSpPr>
          <p:cNvPr id="6" name="页脚占位符 5">
            <a:extLst>
              <a:ext uri="{FF2B5EF4-FFF2-40B4-BE49-F238E27FC236}">
                <a16:creationId xmlns:a16="http://schemas.microsoft.com/office/drawing/2014/main" id="{2DE2266C-FA0C-4A66-BEC2-21DC99138C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33CB91-4665-46AE-A361-CC76CDC9D272}"/>
              </a:ext>
            </a:extLst>
          </p:cNvPr>
          <p:cNvSpPr>
            <a:spLocks noGrp="1"/>
          </p:cNvSpPr>
          <p:nvPr>
            <p:ph type="sldNum" sz="quarter" idx="12"/>
          </p:nvPr>
        </p:nvSpPr>
        <p:spPr/>
        <p:txBody>
          <a:body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143676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15B384-E755-4F17-9F76-E330C8414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31581F-F957-4292-8306-5990F056A9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7B1D84-09A2-4CA1-B6F7-9757B8A17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07CB9-48A7-4EAE-960D-D11601D7458F}"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18A7C9B3-3DD7-4F40-ABCC-D6B59EF91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F7A717D-5493-4226-A36B-AD8A40E7CE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8BB34-DBFA-4A70-9D95-270E3B0C1354}" type="slidenum">
              <a:rPr lang="zh-CN" altLang="en-US" smtClean="0"/>
              <a:t>‹#›</a:t>
            </a:fld>
            <a:endParaRPr lang="zh-CN" altLang="en-US"/>
          </a:p>
        </p:txBody>
      </p:sp>
    </p:spTree>
    <p:extLst>
      <p:ext uri="{BB962C8B-B14F-4D97-AF65-F5344CB8AC3E}">
        <p14:creationId xmlns:p14="http://schemas.microsoft.com/office/powerpoint/2010/main" val="3122122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3.png"/><Relationship Id="rId3"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11"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16AD963-8FD4-4413-A448-2CB3C1197EEB}"/>
                  </a:ext>
                </a:extLst>
              </p:cNvPr>
              <p:cNvSpPr txBox="1"/>
              <p:nvPr/>
            </p:nvSpPr>
            <p:spPr>
              <a:xfrm>
                <a:off x="2615886" y="146908"/>
                <a:ext cx="7508996" cy="523220"/>
              </a:xfrm>
              <a:prstGeom prst="rect">
                <a:avLst/>
              </a:prstGeom>
              <a:noFill/>
            </p:spPr>
            <p:txBody>
              <a:bodyPr wrap="square" rtlCol="0">
                <a:spAutoFit/>
              </a:bodyPr>
              <a:lstStyle/>
              <a:p>
                <a:pPr algn="ctr"/>
                <a14:m>
                  <m:oMath xmlns:m="http://schemas.openxmlformats.org/officeDocument/2006/math">
                    <m:r>
                      <a:rPr lang="en-US" altLang="zh-CN" sz="2800" b="0" i="1" smtClean="0">
                        <a:solidFill>
                          <a:srgbClr val="FF0000"/>
                        </a:solidFill>
                        <a:latin typeface="Cambria Math" panose="02040503050406030204" pitchFamily="18" charset="0"/>
                      </a:rPr>
                      <m:t>𝐽</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𝐾</m:t>
                    </m:r>
                    <m:r>
                      <a:rPr lang="en-US" altLang="zh-CN" sz="2800" b="0" i="1" smtClean="0">
                        <a:solidFill>
                          <a:srgbClr val="FF0000"/>
                        </a:solidFill>
                        <a:latin typeface="Cambria Math" panose="02040503050406030204" pitchFamily="18" charset="0"/>
                      </a:rPr>
                      <m:t>−</m:t>
                    </m:r>
                    <m:r>
                      <m:rPr>
                        <m:sty m:val="p"/>
                      </m:rPr>
                      <a:rPr lang="en-US" altLang="zh-CN" sz="2800" b="0" i="0" smtClean="0">
                        <a:solidFill>
                          <a:srgbClr val="FF0000"/>
                        </a:solidFill>
                        <a:latin typeface="Cambria Math" panose="02040503050406030204" pitchFamily="18" charset="0"/>
                      </a:rPr>
                      <m:t>Γ</m:t>
                    </m:r>
                  </m:oMath>
                </a14:m>
                <a:r>
                  <a:rPr lang="en-US" altLang="zh-CN" sz="2800" dirty="0">
                    <a:solidFill>
                      <a:srgbClr val="FF0000"/>
                    </a:solidFill>
                    <a:latin typeface="Times New Roman" panose="02020603050405020304" pitchFamily="18" charset="0"/>
                    <a:cs typeface="Times New Roman" panose="02020603050405020304" pitchFamily="18" charset="0"/>
                  </a:rPr>
                  <a:t> model on triangular lattice</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A16AD963-8FD4-4413-A448-2CB3C1197EEB}"/>
                  </a:ext>
                </a:extLst>
              </p:cNvPr>
              <p:cNvSpPr txBox="1">
                <a:spLocks noRot="1" noChangeAspect="1" noMove="1" noResize="1" noEditPoints="1" noAdjustHandles="1" noChangeArrowheads="1" noChangeShapeType="1" noTextEdit="1"/>
              </p:cNvSpPr>
              <p:nvPr/>
            </p:nvSpPr>
            <p:spPr>
              <a:xfrm>
                <a:off x="2615886" y="146908"/>
                <a:ext cx="7508996" cy="523220"/>
              </a:xfrm>
              <a:prstGeom prst="rect">
                <a:avLst/>
              </a:prstGeom>
              <a:blipFill>
                <a:blip r:embed="rId2"/>
                <a:stretch>
                  <a:fillRect t="-11628" b="-31395"/>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C2836E64-B12F-41F5-856C-A95D8CDE57BB}"/>
              </a:ext>
            </a:extLst>
          </p:cNvPr>
          <p:cNvGrpSpPr>
            <a:grpSpLocks noChangeAspect="1"/>
          </p:cNvGrpSpPr>
          <p:nvPr/>
        </p:nvGrpSpPr>
        <p:grpSpPr>
          <a:xfrm>
            <a:off x="5227127" y="670128"/>
            <a:ext cx="6336000" cy="3168000"/>
            <a:chOff x="919745" y="856968"/>
            <a:chExt cx="5040000" cy="2520000"/>
          </a:xfrm>
        </p:grpSpPr>
        <p:pic>
          <p:nvPicPr>
            <p:cNvPr id="24" name="图片 23">
              <a:extLst>
                <a:ext uri="{FF2B5EF4-FFF2-40B4-BE49-F238E27FC236}">
                  <a16:creationId xmlns:a16="http://schemas.microsoft.com/office/drawing/2014/main" id="{432688F2-F1FA-4F1B-97B0-127981675584}"/>
                </a:ext>
              </a:extLst>
            </p:cNvPr>
            <p:cNvPicPr>
              <a:picLocks noChangeAspect="1"/>
            </p:cNvPicPr>
            <p:nvPr/>
          </p:nvPicPr>
          <p:blipFill rotWithShape="1">
            <a:blip r:embed="rId3">
              <a:extLst>
                <a:ext uri="{28A0092B-C50C-407E-A947-70E740481C1C}">
                  <a14:useLocalDpi xmlns:a14="http://schemas.microsoft.com/office/drawing/2010/main" val="0"/>
                </a:ext>
              </a:extLst>
            </a:blip>
            <a:srcRect l="12604" t="20229" r="8670" b="20726"/>
            <a:stretch/>
          </p:blipFill>
          <p:spPr>
            <a:xfrm>
              <a:off x="919745" y="856968"/>
              <a:ext cx="5040000" cy="2520000"/>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0BE7511-9A58-4684-B3A8-C09D11D5D2AF}"/>
                    </a:ext>
                  </a:extLst>
                </p:cNvPr>
                <p:cNvSpPr txBox="1"/>
                <p:nvPr/>
              </p:nvSpPr>
              <p:spPr>
                <a:xfrm>
                  <a:off x="3100054" y="241244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3100054" y="2412441"/>
                  <a:ext cx="185948" cy="276999"/>
                </a:xfrm>
                <a:prstGeom prst="rect">
                  <a:avLst/>
                </a:prstGeom>
                <a:blipFill>
                  <a:blip r:embed="rId9"/>
                  <a:stretch>
                    <a:fillRect l="-20000" r="-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D504641-F530-45BA-93E9-50F01EB61779}"/>
                    </a:ext>
                  </a:extLst>
                </p:cNvPr>
                <p:cNvSpPr txBox="1"/>
                <p:nvPr/>
              </p:nvSpPr>
              <p:spPr>
                <a:xfrm>
                  <a:off x="3140482" y="2149633"/>
                  <a:ext cx="2783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3140482" y="2149633"/>
                  <a:ext cx="278345" cy="276999"/>
                </a:xfrm>
                <a:prstGeom prst="rect">
                  <a:avLst/>
                </a:prstGeom>
                <a:blipFill>
                  <a:blip r:embed="rId10"/>
                  <a:stretch>
                    <a:fillRect l="-13043" r="-6522" b="-1521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B2B4D280-9F02-4B31-B573-660A022EEB7D}"/>
                </a:ext>
              </a:extLst>
            </p:cNvPr>
            <p:cNvSpPr txBox="1"/>
            <p:nvPr/>
          </p:nvSpPr>
          <p:spPr>
            <a:xfrm rot="3600000">
              <a:off x="2796403" y="1902868"/>
              <a:ext cx="109004" cy="276999"/>
            </a:xfrm>
            <a:prstGeom prst="rect">
              <a:avLst/>
            </a:prstGeom>
            <a:noFill/>
          </p:spPr>
          <p:txBody>
            <a:bodyPr wrap="none" lIns="0" tIns="0" rIns="0" bIns="0" rtlCol="0">
              <a:spAutoFit/>
            </a:bodyPr>
            <a:lstStyle/>
            <a:p>
              <a:r>
                <a:rPr lang="en-US" altLang="zh-CN" b="1" dirty="0">
                  <a:solidFill>
                    <a:schemeClr val="accent6"/>
                  </a:solidFill>
                </a:rPr>
                <a:t>y</a:t>
              </a:r>
              <a:endParaRPr lang="zh-CN" altLang="en-US" b="1" dirty="0">
                <a:solidFill>
                  <a:schemeClr val="accent6"/>
                </a:solidFill>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F6CC69C-688A-4AA0-988A-D902AB7CD0BE}"/>
                    </a:ext>
                  </a:extLst>
                </p:cNvPr>
                <p:cNvSpPr txBox="1"/>
                <p:nvPr/>
              </p:nvSpPr>
              <p:spPr>
                <a:xfrm>
                  <a:off x="2480347" y="1993857"/>
                  <a:ext cx="283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2480347" y="1993857"/>
                  <a:ext cx="283667" cy="276999"/>
                </a:xfrm>
                <a:prstGeom prst="rect">
                  <a:avLst/>
                </a:prstGeom>
                <a:blipFill>
                  <a:blip r:embed="rId11"/>
                  <a:stretch>
                    <a:fillRect l="-13043" r="-6522" b="-15556"/>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C4E0591B-9248-4346-8A30-B151AF1DFA47}"/>
                </a:ext>
              </a:extLst>
            </p:cNvPr>
            <p:cNvSpPr txBox="1"/>
            <p:nvPr/>
          </p:nvSpPr>
          <p:spPr>
            <a:xfrm rot="18000000">
              <a:off x="2549928" y="2479634"/>
              <a:ext cx="91372" cy="276999"/>
            </a:xfrm>
            <a:prstGeom prst="rect">
              <a:avLst/>
            </a:prstGeom>
            <a:noFill/>
          </p:spPr>
          <p:txBody>
            <a:bodyPr wrap="none" lIns="0" tIns="0" rIns="0" bIns="0" rtlCol="0">
              <a:spAutoFit/>
            </a:bodyPr>
            <a:lstStyle/>
            <a:p>
              <a:r>
                <a:rPr lang="en-US" altLang="zh-CN" b="1" dirty="0">
                  <a:solidFill>
                    <a:schemeClr val="accent1">
                      <a:lumMod val="75000"/>
                    </a:schemeClr>
                  </a:solidFill>
                </a:rPr>
                <a:t>z</a:t>
              </a:r>
              <a:endParaRPr lang="zh-CN" altLang="en-US"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E1B1EEC-83E0-49B0-9080-B839699D7371}"/>
                    </a:ext>
                  </a:extLst>
                </p:cNvPr>
                <p:cNvSpPr txBox="1"/>
                <p:nvPr/>
              </p:nvSpPr>
              <p:spPr>
                <a:xfrm>
                  <a:off x="2745542" y="2617692"/>
                  <a:ext cx="283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𝒓</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2745542" y="2617692"/>
                  <a:ext cx="283667" cy="276999"/>
                </a:xfrm>
                <a:prstGeom prst="rect">
                  <a:avLst/>
                </a:prstGeom>
                <a:blipFill>
                  <a:blip r:embed="rId12"/>
                  <a:stretch>
                    <a:fillRect l="-12766" r="-6383" b="-1777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C5B85FF-90EB-4C37-815E-CE6B85EBEE36}"/>
                  </a:ext>
                </a:extLst>
              </p:cNvPr>
              <p:cNvSpPr txBox="1"/>
              <p:nvPr/>
            </p:nvSpPr>
            <p:spPr>
              <a:xfrm>
                <a:off x="485971" y="1843828"/>
                <a:ext cx="5441618"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𝑖𝑗</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𝛾</m:t>
                          </m:r>
                        </m:sub>
                        <m:sup/>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𝐽</m:t>
                              </m:r>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𝛾</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𝑗</m:t>
                                  </m:r>
                                </m:sub>
                                <m:sup>
                                  <m:r>
                                    <a:rPr lang="en-US" altLang="zh-CN" sz="2000" b="0" i="1" smtClean="0">
                                      <a:latin typeface="Cambria Math" panose="02040503050406030204" pitchFamily="18" charset="0"/>
                                    </a:rPr>
                                    <m:t>𝛾</m:t>
                                  </m:r>
                                </m:sup>
                              </m:sSubSup>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Γ</m:t>
                              </m:r>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𝛼</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𝑗</m:t>
                                      </m:r>
                                    </m:sub>
                                    <m:sup>
                                      <m:r>
                                        <a:rPr lang="en-US" altLang="zh-CN" sz="2000" b="0" i="1" smtClean="0">
                                          <a:latin typeface="Cambria Math" panose="02040503050406030204" pitchFamily="18" charset="0"/>
                                        </a:rPr>
                                        <m:t>𝛽</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𝛽</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𝑗</m:t>
                                      </m:r>
                                    </m:sub>
                                    <m:sup>
                                      <m:r>
                                        <a:rPr lang="en-US" altLang="zh-CN" sz="2000" b="0" i="1" smtClean="0">
                                          <a:latin typeface="Cambria Math" panose="02040503050406030204" pitchFamily="18" charset="0"/>
                                        </a:rPr>
                                        <m:t>𝛼</m:t>
                                      </m:r>
                                    </m:sup>
                                  </m:sSubSup>
                                </m:e>
                              </m:d>
                            </m:e>
                          </m:d>
                        </m:e>
                      </m:nary>
                    </m:oMath>
                  </m:oMathPara>
                </a14:m>
                <a:endParaRPr lang="zh-CN" altLang="en-US" sz="2000" dirty="0"/>
              </a:p>
            </p:txBody>
          </p:sp>
        </mc:Choice>
        <mc:Fallback xmlns="">
          <p:sp>
            <p:nvSpPr>
              <p:cNvPr id="14" name="文本框 13">
                <a:extLst>
                  <a:ext uri="{FF2B5EF4-FFF2-40B4-BE49-F238E27FC236}">
                    <a16:creationId xmlns:a16="http://schemas.microsoft.com/office/drawing/2014/main" id="{FC5B85FF-90EB-4C37-815E-CE6B85EBEE36}"/>
                  </a:ext>
                </a:extLst>
              </p:cNvPr>
              <p:cNvSpPr txBox="1">
                <a:spLocks noRot="1" noChangeAspect="1" noMove="1" noResize="1" noEditPoints="1" noAdjustHandles="1" noChangeArrowheads="1" noChangeShapeType="1" noTextEdit="1"/>
              </p:cNvSpPr>
              <p:nvPr/>
            </p:nvSpPr>
            <p:spPr>
              <a:xfrm>
                <a:off x="485971" y="1843828"/>
                <a:ext cx="5441618" cy="78175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23A7645-EAEF-4F2B-A038-C86DB7D41246}"/>
                  </a:ext>
                </a:extLst>
              </p:cNvPr>
              <p:cNvSpPr/>
              <p:nvPr/>
            </p:nvSpPr>
            <p:spPr>
              <a:xfrm>
                <a:off x="401996" y="3070257"/>
                <a:ext cx="5364323" cy="153574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model parameters are parameterized using “spherical” angles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𝛼</m:t>
                    </m:r>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𝛽</m:t>
                    </m:r>
                  </m:oMath>
                </a14:m>
                <a:r>
                  <a:rPr lang="en-US" altLang="zh-CN" dirty="0">
                    <a:latin typeface="Times New Roman" panose="02020603050405020304" pitchFamily="18" charset="0"/>
                    <a:cs typeface="Times New Roman" panose="02020603050405020304" pitchFamily="18" charset="0"/>
                  </a:rPr>
                  <a:t>:</a:t>
                </a:r>
              </a:p>
              <a:p>
                <a:pPr algn="ctr"/>
                <a14:m>
                  <m:oMath xmlns:m="http://schemas.openxmlformats.org/officeDocument/2006/math">
                    <m:r>
                      <a:rPr lang="en-US" altLang="zh-CN" i="1" smtClean="0">
                        <a:solidFill>
                          <a:srgbClr val="0000CC"/>
                        </a:solidFill>
                        <a:latin typeface="Cambria Math" panose="02040503050406030204" pitchFamily="18" charset="0"/>
                      </a:rPr>
                      <m:t>𝐽</m:t>
                    </m:r>
                    <m:r>
                      <a:rPr lang="en-US" altLang="zh-CN" i="1" smtClean="0">
                        <a:solidFill>
                          <a:srgbClr val="0000CC"/>
                        </a:solidFill>
                        <a:latin typeface="Cambria Math" panose="02040503050406030204" pitchFamily="18" charset="0"/>
                      </a:rPr>
                      <m:t>=</m:t>
                    </m:r>
                    <m:r>
                      <a:rPr lang="en-US" altLang="zh-CN" i="1" smtClean="0">
                        <a:solidFill>
                          <a:srgbClr val="0000CC"/>
                        </a:solidFill>
                        <a:latin typeface="Cambria Math" panose="02040503050406030204" pitchFamily="18" charset="0"/>
                      </a:rPr>
                      <m:t>𝐴</m:t>
                    </m:r>
                    <m:func>
                      <m:funcPr>
                        <m:ctrlPr>
                          <a:rPr lang="en-US" altLang="zh-CN" i="1">
                            <a:solidFill>
                              <a:srgbClr val="0000CC"/>
                            </a:solidFill>
                            <a:latin typeface="Cambria Math" panose="02040503050406030204" pitchFamily="18" charset="0"/>
                          </a:rPr>
                        </m:ctrlPr>
                      </m:funcPr>
                      <m:fName>
                        <m:r>
                          <m:rPr>
                            <m:sty m:val="p"/>
                          </m:rPr>
                          <a:rPr lang="en-US" altLang="zh-CN">
                            <a:solidFill>
                              <a:srgbClr val="0000CC"/>
                            </a:solidFill>
                            <a:latin typeface="Cambria Math" panose="02040503050406030204" pitchFamily="18" charset="0"/>
                          </a:rPr>
                          <m:t>sin</m:t>
                        </m:r>
                      </m:fName>
                      <m:e>
                        <m:r>
                          <a:rPr lang="en-US" altLang="zh-CN" b="0" i="1" smtClean="0">
                            <a:solidFill>
                              <a:srgbClr val="0000CC"/>
                            </a:solidFill>
                            <a:latin typeface="Cambria Math" panose="02040503050406030204" pitchFamily="18" charset="0"/>
                          </a:rPr>
                          <m:t>𝛼</m:t>
                        </m:r>
                      </m:e>
                    </m:func>
                    <m:func>
                      <m:funcPr>
                        <m:ctrlPr>
                          <a:rPr lang="en-US" altLang="zh-CN" i="1">
                            <a:solidFill>
                              <a:srgbClr val="0000CC"/>
                            </a:solidFill>
                            <a:latin typeface="Cambria Math" panose="02040503050406030204" pitchFamily="18" charset="0"/>
                          </a:rPr>
                        </m:ctrlPr>
                      </m:funcPr>
                      <m:fName>
                        <m:r>
                          <m:rPr>
                            <m:sty m:val="p"/>
                          </m:rPr>
                          <a:rPr lang="en-US" altLang="zh-CN" b="0" i="0" smtClean="0">
                            <a:solidFill>
                              <a:srgbClr val="0000CC"/>
                            </a:solidFill>
                            <a:latin typeface="Cambria Math" panose="02040503050406030204" pitchFamily="18" charset="0"/>
                          </a:rPr>
                          <m:t>sin</m:t>
                        </m:r>
                      </m:fName>
                      <m:e>
                        <m:r>
                          <a:rPr lang="en-US" altLang="zh-CN" b="0" i="1" smtClean="0">
                            <a:solidFill>
                              <a:srgbClr val="0000CC"/>
                            </a:solidFill>
                            <a:latin typeface="Cambria Math" panose="02040503050406030204" pitchFamily="18" charset="0"/>
                          </a:rPr>
                          <m:t>𝛽</m:t>
                        </m:r>
                      </m:e>
                    </m:func>
                  </m:oMath>
                </a14:m>
                <a:r>
                  <a:rPr lang="en-US" altLang="zh-CN" dirty="0">
                    <a:solidFill>
                      <a:srgbClr val="0000CC"/>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i="1">
                        <a:solidFill>
                          <a:srgbClr val="0000CC"/>
                        </a:solidFill>
                        <a:latin typeface="Cambria Math" panose="02040503050406030204" pitchFamily="18" charset="0"/>
                      </a:rPr>
                      <m:t>𝐾</m:t>
                    </m:r>
                    <m:r>
                      <a:rPr lang="en-US" altLang="zh-CN" i="1">
                        <a:solidFill>
                          <a:srgbClr val="0000CC"/>
                        </a:solidFill>
                        <a:latin typeface="Cambria Math" panose="02040503050406030204" pitchFamily="18" charset="0"/>
                      </a:rPr>
                      <m:t>=</m:t>
                    </m:r>
                    <m:r>
                      <a:rPr lang="en-US" altLang="zh-CN" i="1">
                        <a:solidFill>
                          <a:srgbClr val="0000CC"/>
                        </a:solidFill>
                        <a:latin typeface="Cambria Math" panose="02040503050406030204" pitchFamily="18" charset="0"/>
                      </a:rPr>
                      <m:t>𝐴</m:t>
                    </m:r>
                    <m:func>
                      <m:funcPr>
                        <m:ctrlPr>
                          <a:rPr lang="en-US" altLang="zh-CN" i="1" smtClean="0">
                            <a:solidFill>
                              <a:srgbClr val="0000CC"/>
                            </a:solidFill>
                            <a:latin typeface="Cambria Math" panose="02040503050406030204" pitchFamily="18" charset="0"/>
                          </a:rPr>
                        </m:ctrlPr>
                      </m:funcPr>
                      <m:fName>
                        <m:r>
                          <m:rPr>
                            <m:sty m:val="p"/>
                          </m:rPr>
                          <a:rPr lang="en-US" altLang="zh-CN">
                            <a:solidFill>
                              <a:srgbClr val="0000CC"/>
                            </a:solidFill>
                            <a:latin typeface="Cambria Math" panose="02040503050406030204" pitchFamily="18" charset="0"/>
                          </a:rPr>
                          <m:t>sin</m:t>
                        </m:r>
                      </m:fName>
                      <m:e>
                        <m:r>
                          <a:rPr lang="en-US" altLang="zh-CN" b="0" i="1" smtClean="0">
                            <a:solidFill>
                              <a:srgbClr val="0000CC"/>
                            </a:solidFill>
                            <a:latin typeface="Cambria Math" panose="02040503050406030204" pitchFamily="18" charset="0"/>
                          </a:rPr>
                          <m:t>𝛼</m:t>
                        </m:r>
                      </m:e>
                    </m:func>
                    <m:func>
                      <m:funcPr>
                        <m:ctrlPr>
                          <a:rPr lang="en-US" altLang="zh-CN" i="1">
                            <a:solidFill>
                              <a:srgbClr val="0000CC"/>
                            </a:solidFill>
                            <a:latin typeface="Cambria Math" panose="02040503050406030204" pitchFamily="18" charset="0"/>
                          </a:rPr>
                        </m:ctrlPr>
                      </m:funcPr>
                      <m:fName>
                        <m:r>
                          <m:rPr>
                            <m:sty m:val="p"/>
                          </m:rPr>
                          <a:rPr lang="en-US" altLang="zh-CN" b="0" i="0" smtClean="0">
                            <a:solidFill>
                              <a:srgbClr val="0000CC"/>
                            </a:solidFill>
                            <a:latin typeface="Cambria Math" panose="02040503050406030204" pitchFamily="18" charset="0"/>
                          </a:rPr>
                          <m:t>cos</m:t>
                        </m:r>
                      </m:fName>
                      <m:e>
                        <m:r>
                          <a:rPr lang="en-US" altLang="zh-CN" b="0" i="1" smtClean="0">
                            <a:solidFill>
                              <a:srgbClr val="0000CC"/>
                            </a:solidFill>
                            <a:latin typeface="Cambria Math" panose="02040503050406030204" pitchFamily="18" charset="0"/>
                          </a:rPr>
                          <m:t>𝛽</m:t>
                        </m:r>
                      </m:e>
                    </m:func>
                  </m:oMath>
                </a14:m>
                <a:r>
                  <a:rPr lang="en-US" altLang="zh-CN" dirty="0">
                    <a:solidFill>
                      <a:srgbClr val="0000CC"/>
                    </a:solidFill>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a:solidFill>
                          <a:srgbClr val="0000CC"/>
                        </a:solidFill>
                        <a:latin typeface="Cambria Math" panose="02040503050406030204" pitchFamily="18" charset="0"/>
                      </a:rPr>
                      <m:t>Γ</m:t>
                    </m:r>
                    <m:r>
                      <a:rPr lang="en-US" altLang="zh-CN" i="1">
                        <a:solidFill>
                          <a:srgbClr val="0000CC"/>
                        </a:solidFill>
                        <a:latin typeface="Cambria Math" panose="02040503050406030204" pitchFamily="18" charset="0"/>
                      </a:rPr>
                      <m:t>=</m:t>
                    </m:r>
                    <m:r>
                      <a:rPr lang="en-US" altLang="zh-CN" i="1">
                        <a:solidFill>
                          <a:srgbClr val="0000CC"/>
                        </a:solidFill>
                        <a:latin typeface="Cambria Math" panose="02040503050406030204" pitchFamily="18" charset="0"/>
                      </a:rPr>
                      <m:t>𝐴</m:t>
                    </m:r>
                    <m:func>
                      <m:funcPr>
                        <m:ctrlPr>
                          <a:rPr lang="en-US" altLang="zh-CN" i="1">
                            <a:solidFill>
                              <a:srgbClr val="0000CC"/>
                            </a:solidFill>
                            <a:latin typeface="Cambria Math" panose="02040503050406030204" pitchFamily="18" charset="0"/>
                          </a:rPr>
                        </m:ctrlPr>
                      </m:funcPr>
                      <m:fName>
                        <m:r>
                          <m:rPr>
                            <m:sty m:val="p"/>
                          </m:rPr>
                          <a:rPr lang="en-US" altLang="zh-CN">
                            <a:solidFill>
                              <a:srgbClr val="0000CC"/>
                            </a:solidFill>
                            <a:latin typeface="Cambria Math" panose="02040503050406030204" pitchFamily="18" charset="0"/>
                          </a:rPr>
                          <m:t>cos</m:t>
                        </m:r>
                      </m:fName>
                      <m:e>
                        <m:r>
                          <a:rPr lang="en-US" altLang="zh-CN" b="0" i="1" smtClean="0">
                            <a:solidFill>
                              <a:srgbClr val="0000CC"/>
                            </a:solidFill>
                            <a:latin typeface="Cambria Math" panose="02040503050406030204" pitchFamily="18" charset="0"/>
                          </a:rPr>
                          <m:t>𝛼</m:t>
                        </m:r>
                      </m:e>
                    </m:func>
                  </m:oMath>
                </a14:m>
                <a:endParaRPr lang="en-US" altLang="zh-CN" dirty="0">
                  <a:solidFill>
                    <a:srgbClr val="0000CC"/>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a:solidFill>
                            <a:srgbClr val="0000CC"/>
                          </a:solidFill>
                          <a:latin typeface="Cambria Math" panose="02040503050406030204" pitchFamily="18" charset="0"/>
                        </a:rPr>
                        <m:t>𝐴</m:t>
                      </m:r>
                      <m:r>
                        <a:rPr lang="en-US" altLang="zh-CN" i="1">
                          <a:solidFill>
                            <a:srgbClr val="0000CC"/>
                          </a:solidFill>
                          <a:latin typeface="Cambria Math" panose="02040503050406030204" pitchFamily="18" charset="0"/>
                        </a:rPr>
                        <m:t>=</m:t>
                      </m:r>
                      <m:rad>
                        <m:radPr>
                          <m:degHide m:val="on"/>
                          <m:ctrlPr>
                            <a:rPr lang="en-US" altLang="zh-CN" i="1">
                              <a:solidFill>
                                <a:srgbClr val="0000CC"/>
                              </a:solidFill>
                              <a:latin typeface="Cambria Math" panose="02040503050406030204" pitchFamily="18" charset="0"/>
                            </a:rPr>
                          </m:ctrlPr>
                        </m:radPr>
                        <m:deg/>
                        <m:e>
                          <m:sSup>
                            <m:sSupPr>
                              <m:ctrlPr>
                                <a:rPr lang="en-US" altLang="zh-CN" i="1">
                                  <a:solidFill>
                                    <a:srgbClr val="0000CC"/>
                                  </a:solidFill>
                                  <a:latin typeface="Cambria Math" panose="02040503050406030204" pitchFamily="18" charset="0"/>
                                </a:rPr>
                              </m:ctrlPr>
                            </m:sSupPr>
                            <m:e>
                              <m:r>
                                <a:rPr lang="en-US" altLang="zh-CN" i="1">
                                  <a:solidFill>
                                    <a:srgbClr val="0000CC"/>
                                  </a:solidFill>
                                  <a:latin typeface="Cambria Math" panose="02040503050406030204" pitchFamily="18" charset="0"/>
                                </a:rPr>
                                <m:t>𝐽</m:t>
                              </m:r>
                            </m:e>
                            <m:sup>
                              <m:r>
                                <a:rPr lang="en-US" altLang="zh-CN" i="1">
                                  <a:solidFill>
                                    <a:srgbClr val="0000CC"/>
                                  </a:solidFill>
                                  <a:latin typeface="Cambria Math" panose="02040503050406030204" pitchFamily="18" charset="0"/>
                                </a:rPr>
                                <m:t>2</m:t>
                              </m:r>
                            </m:sup>
                          </m:sSup>
                          <m:r>
                            <a:rPr lang="en-US" altLang="zh-CN" i="1">
                              <a:solidFill>
                                <a:srgbClr val="0000CC"/>
                              </a:solidFill>
                              <a:latin typeface="Cambria Math" panose="02040503050406030204" pitchFamily="18" charset="0"/>
                            </a:rPr>
                            <m:t>+</m:t>
                          </m:r>
                          <m:sSup>
                            <m:sSupPr>
                              <m:ctrlPr>
                                <a:rPr lang="en-US" altLang="zh-CN" i="1">
                                  <a:solidFill>
                                    <a:srgbClr val="0000CC"/>
                                  </a:solidFill>
                                  <a:latin typeface="Cambria Math" panose="02040503050406030204" pitchFamily="18" charset="0"/>
                                </a:rPr>
                              </m:ctrlPr>
                            </m:sSupPr>
                            <m:e>
                              <m:r>
                                <a:rPr lang="en-US" altLang="zh-CN" i="1">
                                  <a:solidFill>
                                    <a:srgbClr val="0000CC"/>
                                  </a:solidFill>
                                  <a:latin typeface="Cambria Math" panose="02040503050406030204" pitchFamily="18" charset="0"/>
                                </a:rPr>
                                <m:t>𝐾</m:t>
                              </m:r>
                            </m:e>
                            <m:sup>
                              <m:r>
                                <a:rPr lang="en-US" altLang="zh-CN" i="1">
                                  <a:solidFill>
                                    <a:srgbClr val="0000CC"/>
                                  </a:solidFill>
                                  <a:latin typeface="Cambria Math" panose="02040503050406030204" pitchFamily="18" charset="0"/>
                                </a:rPr>
                                <m:t>2</m:t>
                              </m:r>
                            </m:sup>
                          </m:sSup>
                          <m:r>
                            <a:rPr lang="en-US" altLang="zh-CN" i="1">
                              <a:solidFill>
                                <a:srgbClr val="0000CC"/>
                              </a:solidFill>
                              <a:latin typeface="Cambria Math" panose="02040503050406030204" pitchFamily="18" charset="0"/>
                            </a:rPr>
                            <m:t>+</m:t>
                          </m:r>
                          <m:sSup>
                            <m:sSupPr>
                              <m:ctrlPr>
                                <a:rPr lang="en-US" altLang="zh-CN" i="1">
                                  <a:solidFill>
                                    <a:srgbClr val="0000CC"/>
                                  </a:solidFill>
                                  <a:latin typeface="Cambria Math" panose="02040503050406030204" pitchFamily="18" charset="0"/>
                                </a:rPr>
                              </m:ctrlPr>
                            </m:sSupPr>
                            <m:e>
                              <m:r>
                                <m:rPr>
                                  <m:sty m:val="p"/>
                                </m:rPr>
                                <a:rPr lang="en-US" altLang="zh-CN">
                                  <a:solidFill>
                                    <a:srgbClr val="0000CC"/>
                                  </a:solidFill>
                                  <a:latin typeface="Cambria Math" panose="02040503050406030204" pitchFamily="18" charset="0"/>
                                </a:rPr>
                                <m:t>Γ</m:t>
                              </m:r>
                            </m:e>
                            <m:sup>
                              <m:r>
                                <a:rPr lang="en-US" altLang="zh-CN" i="1">
                                  <a:solidFill>
                                    <a:srgbClr val="0000CC"/>
                                  </a:solidFill>
                                  <a:latin typeface="Cambria Math" panose="02040503050406030204" pitchFamily="18" charset="0"/>
                                </a:rPr>
                                <m:t>2</m:t>
                              </m:r>
                            </m:sup>
                          </m:sSup>
                        </m:e>
                      </m:rad>
                      <m:r>
                        <a:rPr lang="en-US" altLang="zh-CN" i="1">
                          <a:solidFill>
                            <a:srgbClr val="0000CC"/>
                          </a:solidFill>
                          <a:latin typeface="Cambria Math" panose="02040503050406030204" pitchFamily="18" charset="0"/>
                        </a:rPr>
                        <m:t>=1</m:t>
                      </m:r>
                    </m:oMath>
                  </m:oMathPara>
                </a14:m>
                <a:endParaRPr lang="en-US" altLang="zh-CN" dirty="0">
                  <a:solidFill>
                    <a:srgbClr val="0000CC"/>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𝛽</m:t>
                    </m:r>
                    <m:r>
                      <a:rPr lang="en-US" altLang="zh-CN" i="1">
                        <a:latin typeface="Cambria Math" panose="02040503050406030204" pitchFamily="18" charset="0"/>
                        <a:ea typeface="Cambria Math" panose="02040503050406030204" pitchFamily="18" charset="0"/>
                      </a:rPr>
                      <m:t>∈[0, 2</m:t>
                    </m:r>
                    <m:r>
                      <a:rPr lang="en-US" altLang="zh-CN" i="1">
                        <a:latin typeface="Cambria Math" panose="02040503050406030204" pitchFamily="18" charset="0"/>
                        <a:ea typeface="Cambria Math" panose="02040503050406030204" pitchFamily="18" charset="0"/>
                      </a:rPr>
                      <m:t>𝜋</m:t>
                    </m:r>
                    <m:r>
                      <a:rPr lang="en-US" altLang="zh-CN" i="1">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𝛼</m:t>
                    </m:r>
                    <m:r>
                      <a:rPr lang="en-US" altLang="zh-CN" i="1" dirty="0">
                        <a:latin typeface="Cambria Math" panose="02040503050406030204" pitchFamily="18" charset="0"/>
                        <a:ea typeface="Cambria Math" panose="02040503050406030204" pitchFamily="18" charset="0"/>
                      </a:rPr>
                      <m:t>∈[0, </m:t>
                    </m:r>
                    <m:r>
                      <a:rPr lang="en-US" altLang="zh-CN" i="1" dirty="0">
                        <a:latin typeface="Cambria Math" panose="02040503050406030204" pitchFamily="18" charset="0"/>
                        <a:ea typeface="Cambria Math" panose="02040503050406030204" pitchFamily="18" charset="0"/>
                      </a:rPr>
                      <m:t>𝜋</m:t>
                    </m:r>
                    <m:r>
                      <a:rPr lang="en-US" altLang="zh-CN" i="1" dirty="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a:t>
                </a:r>
              </a:p>
            </p:txBody>
          </p:sp>
        </mc:Choice>
        <mc:Fallback xmlns="">
          <p:sp>
            <p:nvSpPr>
              <p:cNvPr id="22" name="矩形 21">
                <a:extLst>
                  <a:ext uri="{FF2B5EF4-FFF2-40B4-BE49-F238E27FC236}">
                    <a16:creationId xmlns:a16="http://schemas.microsoft.com/office/drawing/2014/main" id="{023A7645-EAEF-4F2B-A038-C86DB7D41246}"/>
                  </a:ext>
                </a:extLst>
              </p:cNvPr>
              <p:cNvSpPr>
                <a:spLocks noRot="1" noChangeAspect="1" noMove="1" noResize="1" noEditPoints="1" noAdjustHandles="1" noChangeArrowheads="1" noChangeShapeType="1" noTextEdit="1"/>
              </p:cNvSpPr>
              <p:nvPr/>
            </p:nvSpPr>
            <p:spPr>
              <a:xfrm>
                <a:off x="401996" y="3070257"/>
                <a:ext cx="5364323" cy="1535741"/>
              </a:xfrm>
              <a:prstGeom prst="rect">
                <a:avLst/>
              </a:prstGeom>
              <a:blipFill>
                <a:blip r:embed="rId14"/>
                <a:stretch>
                  <a:fillRect l="-1023" t="-2381" b="-5556"/>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45C0D6A8-98A8-4171-853E-DA441535DECA}"/>
              </a:ext>
            </a:extLst>
          </p:cNvPr>
          <p:cNvSpPr txBox="1"/>
          <p:nvPr/>
        </p:nvSpPr>
        <p:spPr>
          <a:xfrm>
            <a:off x="401996" y="5183709"/>
            <a:ext cx="10981351" cy="523220"/>
          </a:xfrm>
          <a:prstGeom prst="rect">
            <a:avLst/>
          </a:prstGeom>
          <a:noFill/>
        </p:spPr>
        <p:txBody>
          <a:bodyPr wrap="square" rtlCol="0">
            <a:spAutoFit/>
          </a:bodyPr>
          <a:lstStyle/>
          <a:p>
            <a:r>
              <a:rPr lang="zh-CN" altLang="en-US" sz="2800" dirty="0">
                <a:solidFill>
                  <a:srgbClr val="FF0000"/>
                </a:solidFill>
              </a:rPr>
              <a:t>我们考虑经典情形</a:t>
            </a:r>
            <a:r>
              <a:rPr lang="en-US" altLang="zh-CN" sz="2800" dirty="0">
                <a:solidFill>
                  <a:srgbClr val="FF0000"/>
                </a:solidFill>
              </a:rPr>
              <a:t>,</a:t>
            </a:r>
            <a:r>
              <a:rPr lang="zh-CN" altLang="en-US" sz="2800" dirty="0">
                <a:solidFill>
                  <a:srgbClr val="FF0000"/>
                </a:solidFill>
              </a:rPr>
              <a:t>即把所有自旋算符都看成是</a:t>
            </a:r>
            <a:r>
              <a:rPr lang="en-US" altLang="zh-CN" sz="2800" dirty="0">
                <a:solidFill>
                  <a:srgbClr val="FF0000"/>
                </a:solidFill>
              </a:rPr>
              <a:t>3</a:t>
            </a:r>
            <a:r>
              <a:rPr lang="zh-CN" altLang="en-US" sz="2800" dirty="0">
                <a:solidFill>
                  <a:srgbClr val="FF0000"/>
                </a:solidFill>
              </a:rPr>
              <a:t>维空间中的单位矢量</a:t>
            </a:r>
            <a:r>
              <a:rPr lang="en-US" altLang="zh-CN" sz="2800" dirty="0">
                <a:solidFill>
                  <a:srgbClr val="FF0000"/>
                </a:solidFill>
              </a:rPr>
              <a:t>.</a:t>
            </a:r>
            <a:endParaRPr lang="zh-CN" altLang="en-US" sz="2800" dirty="0">
              <a:solidFill>
                <a:srgbClr val="FF0000"/>
              </a:solidFill>
            </a:endParaRPr>
          </a:p>
        </p:txBody>
      </p:sp>
    </p:spTree>
    <p:extLst>
      <p:ext uri="{BB962C8B-B14F-4D97-AF65-F5344CB8AC3E}">
        <p14:creationId xmlns:p14="http://schemas.microsoft.com/office/powerpoint/2010/main" val="16219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4C1E424-6DF6-4F54-BD4F-D221A8F20F05}"/>
                  </a:ext>
                </a:extLst>
              </p:cNvPr>
              <p:cNvSpPr txBox="1"/>
              <p:nvPr/>
            </p:nvSpPr>
            <p:spPr>
              <a:xfrm>
                <a:off x="933062" y="615820"/>
                <a:ext cx="10319656" cy="4975593"/>
              </a:xfrm>
              <a:prstGeom prst="rect">
                <a:avLst/>
              </a:prstGeom>
              <a:noFill/>
            </p:spPr>
            <p:txBody>
              <a:bodyPr wrap="square" rtlCol="0">
                <a:spAutoFit/>
              </a:bodyPr>
              <a:lstStyle/>
              <a:p>
                <a:pPr>
                  <a:spcAft>
                    <a:spcPts val="1800"/>
                  </a:spcAft>
                </a:pPr>
                <a:r>
                  <a:rPr lang="zh-CN" altLang="en-US" sz="2400" dirty="0"/>
                  <a:t>根据以上分析可知系统</a:t>
                </a:r>
                <a:r>
                  <a:rPr lang="zh-CN" altLang="en-US" sz="2400" dirty="0">
                    <a:solidFill>
                      <a:srgbClr val="FF0000"/>
                    </a:solidFill>
                  </a:rPr>
                  <a:t>在</a:t>
                </a:r>
                <a:r>
                  <a:rPr lang="en-US" altLang="zh-CN" sz="2400" dirty="0">
                    <a:solidFill>
                      <a:srgbClr val="FF0000"/>
                    </a:solidFill>
                  </a:rPr>
                  <a:t>FM</a:t>
                </a:r>
                <a:r>
                  <a:rPr lang="zh-CN" altLang="en-US" sz="2400" dirty="0">
                    <a:solidFill>
                      <a:srgbClr val="FF0000"/>
                    </a:solidFill>
                  </a:rPr>
                  <a:t>态时</a:t>
                </a:r>
                <a:r>
                  <a:rPr lang="zh-CN" altLang="en-US" sz="2400" dirty="0"/>
                  <a:t>的能量与自旋的取向有关</a:t>
                </a:r>
                <a:r>
                  <a:rPr lang="en-US" altLang="zh-CN" sz="2400" dirty="0"/>
                  <a:t>,</a:t>
                </a:r>
                <a:r>
                  <a:rPr lang="zh-CN" altLang="en-US" sz="2400" dirty="0"/>
                  <a:t>具体而言就是</a:t>
                </a:r>
                <a:r>
                  <a:rPr lang="en-US" altLang="zh-CN" sz="2400" dirty="0"/>
                  <a:t>:</a:t>
                </a:r>
              </a:p>
              <a:p>
                <a:pPr marL="342900" indent="-342900">
                  <a:buFont typeface="+mj-lt"/>
                  <a:buAutoNum type="arabicPeriod"/>
                </a:pPr>
                <a:r>
                  <a:rPr lang="zh-CN" altLang="en-US" sz="2400" dirty="0"/>
                  <a:t>在</a:t>
                </a:r>
                <a14:m>
                  <m:oMath xmlns:m="http://schemas.openxmlformats.org/officeDocument/2006/math">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&gt;0</m:t>
                    </m:r>
                  </m:oMath>
                </a14:m>
                <a:r>
                  <a:rPr lang="zh-CN" altLang="en-US" sz="2400" dirty="0"/>
                  <a:t> 时</a:t>
                </a:r>
                <a:r>
                  <a:rPr lang="en-US" altLang="zh-CN" sz="2400" dirty="0"/>
                  <a:t>, </a:t>
                </a:r>
                <a:r>
                  <a:rPr lang="zh-CN" altLang="en-US" sz="2400" dirty="0"/>
                  <a:t>所有自旋平行排列并且躺在垂直于</a:t>
                </a:r>
                <a:r>
                  <a:rPr lang="en-US" altLang="zh-CN" sz="2400" dirty="0"/>
                  <a:t>(111)</a:t>
                </a:r>
                <a:r>
                  <a:rPr lang="zh-CN" altLang="en-US" sz="2400" dirty="0"/>
                  <a:t>方向的平面内</a:t>
                </a:r>
                <a:r>
                  <a:rPr lang="en-US" altLang="zh-CN" sz="2400" dirty="0"/>
                  <a:t>, </a:t>
                </a:r>
                <a:r>
                  <a:rPr lang="zh-CN" altLang="en-US" sz="2400" dirty="0"/>
                  <a:t>上图中的蓝色箭头给出了其中两种可能</a:t>
                </a:r>
                <a:r>
                  <a:rPr lang="en-US" altLang="zh-CN" sz="2400" dirty="0"/>
                  <a:t>, </a:t>
                </a:r>
                <a:r>
                  <a:rPr lang="zh-CN" altLang="en-US" sz="2400" dirty="0"/>
                  <a:t>此时系统能量为</a:t>
                </a:r>
                <a:r>
                  <a:rPr lang="en-US" altLang="zh-CN" sz="2400" dirty="0"/>
                  <a:t>:</a:t>
                </a:r>
              </a:p>
              <a:p>
                <a:pPr algn="ct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𝐹𝑀</m:t>
                              </m:r>
                            </m:sub>
                          </m:sSub>
                        </m:num>
                        <m:den>
                          <m:r>
                            <a:rPr lang="en-US" altLang="zh-CN" sz="2400" i="1">
                              <a:latin typeface="Cambria Math" panose="02040503050406030204" pitchFamily="18" charset="0"/>
                            </a:rPr>
                            <m:t>𝑁</m:t>
                          </m:r>
                        </m:den>
                      </m:f>
                      <m:r>
                        <a:rPr lang="en-US" altLang="zh-CN" sz="2400" b="0" i="1" smtClean="0">
                          <a:latin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3</m:t>
                          </m:r>
                          <m:r>
                            <a:rPr lang="en-US" altLang="zh-CN" sz="2400" i="1">
                              <a:latin typeface="Cambria Math" panose="02040503050406030204" pitchFamily="18" charset="0"/>
                              <a:ea typeface="Cambria Math" panose="02040503050406030204" pitchFamily="18" charset="0"/>
                            </a:rPr>
                            <m:t>𝐽</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𝐾</m:t>
                          </m:r>
                        </m:e>
                      </m:d>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Γ</m:t>
                      </m:r>
                    </m:oMath>
                  </m:oMathPara>
                </a14:m>
                <a:endParaRPr lang="en-US" altLang="zh-CN" sz="2400" dirty="0"/>
              </a:p>
              <a:p>
                <a:pPr marL="457200" indent="-457200">
                  <a:buFont typeface="+mj-lt"/>
                  <a:buAutoNum type="arabicPeriod" startAt="2"/>
                </a:pPr>
                <a:r>
                  <a:rPr lang="zh-CN" altLang="en-US" sz="2400" dirty="0"/>
                  <a:t>在</a:t>
                </a:r>
                <a14:m>
                  <m:oMath xmlns:m="http://schemas.openxmlformats.org/officeDocument/2006/math">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=0</m:t>
                    </m:r>
                  </m:oMath>
                </a14:m>
                <a:r>
                  <a:rPr lang="zh-CN" altLang="en-US" sz="2400" dirty="0"/>
                  <a:t>时</a:t>
                </a:r>
                <a:r>
                  <a:rPr lang="en-US" altLang="zh-CN" sz="2400" dirty="0"/>
                  <a:t>, </a:t>
                </a:r>
                <a:r>
                  <a:rPr lang="zh-CN" altLang="en-US" sz="2400" dirty="0"/>
                  <a:t>所有自旋平行排列</a:t>
                </a:r>
                <a:r>
                  <a:rPr lang="en-US" altLang="zh-CN" sz="2400" dirty="0"/>
                  <a:t>,</a:t>
                </a:r>
                <a:r>
                  <a:rPr lang="zh-CN" altLang="en-US" sz="2400" dirty="0"/>
                  <a:t>系统能量与自旋取向无关</a:t>
                </a:r>
                <a:r>
                  <a:rPr lang="en-US" altLang="zh-CN" sz="2400" dirty="0"/>
                  <a:t>,</a:t>
                </a:r>
                <a:r>
                  <a:rPr lang="zh-CN" altLang="en-US" sz="2400" dirty="0"/>
                  <a:t>即自旋矢量可以朝着任意方向</a:t>
                </a:r>
                <a:r>
                  <a:rPr lang="en-US" altLang="zh-CN" sz="2400" dirty="0"/>
                  <a:t>, </a:t>
                </a:r>
                <a:r>
                  <a:rPr lang="zh-CN" altLang="en-US" sz="2400" dirty="0"/>
                  <a:t>此时系统能量为</a:t>
                </a:r>
                <a:r>
                  <a:rPr lang="en-US" altLang="zh-CN" sz="2400" dirty="0"/>
                  <a:t>:</a:t>
                </a:r>
              </a:p>
              <a:p>
                <a:pPr/>
                <a14:m>
                  <m:oMathPara xmlns:m="http://schemas.openxmlformats.org/officeDocument/2006/math">
                    <m:oMathParaPr>
                      <m:jc m:val="center"/>
                    </m:oMathParaPr>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m:rPr>
                                  <m:sty m:val="p"/>
                                </m:rPr>
                                <a:rPr lang="en-US" altLang="zh-CN" sz="2400" i="1" smtClean="0">
                                  <a:latin typeface="Cambria Math" panose="02040503050406030204" pitchFamily="18" charset="0"/>
                                </a:rPr>
                                <m:t>FM</m:t>
                              </m:r>
                            </m:sub>
                          </m:sSub>
                        </m:num>
                        <m:den>
                          <m:r>
                            <a:rPr lang="en-US" altLang="zh-CN" sz="2400" i="1">
                              <a:latin typeface="Cambria Math" panose="02040503050406030204" pitchFamily="18" charset="0"/>
                            </a:rPr>
                            <m:t>𝑁</m:t>
                          </m:r>
                        </m:den>
                      </m:f>
                      <m:r>
                        <a:rPr lang="en-US" altLang="zh-CN" sz="2400" b="0" i="1" smtClean="0">
                          <a:latin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3</m:t>
                          </m:r>
                          <m:r>
                            <a:rPr lang="en-US" altLang="zh-CN" sz="2400" i="1">
                              <a:latin typeface="Cambria Math" panose="02040503050406030204" pitchFamily="18" charset="0"/>
                              <a:ea typeface="Cambria Math" panose="02040503050406030204" pitchFamily="18" charset="0"/>
                            </a:rPr>
                            <m:t>𝐽</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𝐾</m:t>
                          </m:r>
                        </m:e>
                      </m:d>
                    </m:oMath>
                  </m:oMathPara>
                </a14:m>
                <a:endParaRPr lang="en-US" altLang="zh-CN" sz="2400" dirty="0"/>
              </a:p>
              <a:p>
                <a:pPr marL="457200" indent="-457200">
                  <a:buFont typeface="+mj-lt"/>
                  <a:buAutoNum type="arabicPeriod" startAt="3"/>
                </a:pPr>
                <a:r>
                  <a:rPr lang="zh-CN" altLang="en-US" sz="2400" dirty="0"/>
                  <a:t>在</a:t>
                </a:r>
                <a14:m>
                  <m:oMath xmlns:m="http://schemas.openxmlformats.org/officeDocument/2006/math">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&lt;0</m:t>
                    </m:r>
                  </m:oMath>
                </a14:m>
                <a:r>
                  <a:rPr lang="zh-CN" altLang="en-US" sz="2400" dirty="0"/>
                  <a:t>时</a:t>
                </a:r>
                <a:r>
                  <a:rPr lang="en-US" altLang="zh-CN" sz="2400" dirty="0"/>
                  <a:t>, </a:t>
                </a:r>
                <a:r>
                  <a:rPr lang="zh-CN" altLang="en-US" sz="2400" dirty="0"/>
                  <a:t>所有自旋平行排列</a:t>
                </a:r>
                <a:r>
                  <a:rPr lang="en-US" altLang="zh-CN" sz="2400" dirty="0"/>
                  <a:t>,</a:t>
                </a:r>
                <a:r>
                  <a:rPr lang="zh-CN" altLang="en-US" sz="2400" dirty="0"/>
                  <a:t>并且沿着正</a:t>
                </a:r>
                <a:r>
                  <a:rPr lang="en-US" altLang="zh-CN" sz="2400" dirty="0"/>
                  <a:t>(111)</a:t>
                </a:r>
                <a:r>
                  <a:rPr lang="zh-CN" altLang="en-US" sz="2400" dirty="0"/>
                  <a:t>或负</a:t>
                </a:r>
                <a:r>
                  <a:rPr lang="en-US" altLang="zh-CN" sz="2400" dirty="0"/>
                  <a:t>(111)</a:t>
                </a:r>
                <a:r>
                  <a:rPr lang="zh-CN" altLang="en-US" sz="2400" dirty="0"/>
                  <a:t>方向</a:t>
                </a:r>
                <a:r>
                  <a:rPr lang="en-US" altLang="zh-CN" sz="2400" dirty="0"/>
                  <a:t>,</a:t>
                </a:r>
                <a:r>
                  <a:rPr lang="zh-CN" altLang="en-US" sz="2400" dirty="0"/>
                  <a:t>如上图中的红色箭头所示</a:t>
                </a:r>
                <a:r>
                  <a:rPr lang="en-US" altLang="zh-CN" sz="2400" dirty="0"/>
                  <a:t>, </a:t>
                </a:r>
                <a:r>
                  <a:rPr lang="zh-CN" altLang="en-US" sz="2400" dirty="0"/>
                  <a:t>此时系统能量为</a:t>
                </a:r>
                <a:r>
                  <a:rPr lang="en-US" altLang="zh-CN" sz="2400" dirty="0"/>
                  <a:t>:</a:t>
                </a:r>
              </a:p>
              <a:p>
                <a:pP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𝐹𝑀</m:t>
                              </m:r>
                            </m:sub>
                          </m:sSub>
                        </m:num>
                        <m:den>
                          <m:r>
                            <a:rPr lang="en-US" altLang="zh-CN" sz="2400" i="1">
                              <a:latin typeface="Cambria Math" panose="02040503050406030204" pitchFamily="18" charset="0"/>
                            </a:rPr>
                            <m:t>𝑁</m:t>
                          </m:r>
                        </m:den>
                      </m:f>
                      <m:r>
                        <a:rPr lang="en-US" altLang="zh-CN" sz="2400" b="0" i="1" smtClean="0">
                          <a:latin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3</m:t>
                          </m:r>
                          <m:r>
                            <a:rPr lang="en-US" altLang="zh-CN" sz="2400" i="1">
                              <a:latin typeface="Cambria Math" panose="02040503050406030204" pitchFamily="18" charset="0"/>
                              <a:ea typeface="Cambria Math" panose="02040503050406030204" pitchFamily="18" charset="0"/>
                            </a:rPr>
                            <m:t>𝐽</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𝐾</m:t>
                          </m:r>
                        </m:e>
                      </m:d>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2</m:t>
                      </m:r>
                      <m:d>
                        <m:dPr>
                          <m:begChr m:val="|"/>
                          <m:endChr m:val="|"/>
                          <m:ctrlPr>
                            <a:rPr lang="en-US" altLang="zh-CN" sz="2400" i="1">
                              <a:latin typeface="Cambria Math" panose="02040503050406030204" pitchFamily="18" charset="0"/>
                              <a:ea typeface="Cambria Math" panose="02040503050406030204" pitchFamily="18" charset="0"/>
                            </a:rPr>
                          </m:ctrlPr>
                        </m:dPr>
                        <m:e>
                          <m:r>
                            <m:rPr>
                              <m:sty m:val="p"/>
                            </m:rPr>
                            <a:rPr lang="en-US" altLang="zh-CN" sz="2400">
                              <a:latin typeface="Cambria Math" panose="02040503050406030204" pitchFamily="18" charset="0"/>
                              <a:ea typeface="Cambria Math" panose="02040503050406030204" pitchFamily="18" charset="0"/>
                            </a:rPr>
                            <m:t>Γ</m:t>
                          </m:r>
                        </m:e>
                      </m:d>
                    </m:oMath>
                  </m:oMathPara>
                </a14:m>
                <a:endParaRPr lang="en-US" altLang="zh-CN" sz="2400" dirty="0"/>
              </a:p>
            </p:txBody>
          </p:sp>
        </mc:Choice>
        <mc:Fallback xmlns="">
          <p:sp>
            <p:nvSpPr>
              <p:cNvPr id="4" name="文本框 3">
                <a:extLst>
                  <a:ext uri="{FF2B5EF4-FFF2-40B4-BE49-F238E27FC236}">
                    <a16:creationId xmlns:a16="http://schemas.microsoft.com/office/drawing/2014/main" id="{44C1E424-6DF6-4F54-BD4F-D221A8F20F05}"/>
                  </a:ext>
                </a:extLst>
              </p:cNvPr>
              <p:cNvSpPr txBox="1">
                <a:spLocks noRot="1" noChangeAspect="1" noMove="1" noResize="1" noEditPoints="1" noAdjustHandles="1" noChangeArrowheads="1" noChangeShapeType="1" noTextEdit="1"/>
              </p:cNvSpPr>
              <p:nvPr/>
            </p:nvSpPr>
            <p:spPr>
              <a:xfrm>
                <a:off x="933062" y="615820"/>
                <a:ext cx="10319656" cy="4975593"/>
              </a:xfrm>
              <a:prstGeom prst="rect">
                <a:avLst/>
              </a:prstGeom>
              <a:blipFill>
                <a:blip r:embed="rId2"/>
                <a:stretch>
                  <a:fillRect l="-886" t="-858" r="-6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7176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E3D7CC9-229A-42BB-A6D3-CFF3748A0814}"/>
                  </a:ext>
                </a:extLst>
              </p:cNvPr>
              <p:cNvSpPr txBox="1"/>
              <p:nvPr/>
            </p:nvSpPr>
            <p:spPr>
              <a:xfrm>
                <a:off x="866952" y="283490"/>
                <a:ext cx="9745925" cy="830997"/>
              </a:xfrm>
              <a:prstGeom prst="rect">
                <a:avLst/>
              </a:prstGeom>
              <a:noFill/>
            </p:spPr>
            <p:txBody>
              <a:bodyPr wrap="square" rtlCol="0">
                <a:spAutoFit/>
              </a:bodyPr>
              <a:lstStyle/>
              <a:p>
                <a:r>
                  <a:rPr lang="zh-CN" altLang="en-US" sz="2400" b="1" dirty="0"/>
                  <a:t>在系统尺寸比较小时我们可以通过优化算法来寻找</a:t>
                </a:r>
                <a14:m>
                  <m:oMath xmlns:m="http://schemas.openxmlformats.org/officeDocument/2006/math">
                    <m:r>
                      <a:rPr lang="en-US" altLang="zh-CN" sz="2400" b="1" i="1" smtClean="0">
                        <a:latin typeface="Cambria Math" panose="02040503050406030204" pitchFamily="18" charset="0"/>
                      </a:rPr>
                      <m:t>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𝑲</m:t>
                    </m:r>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𝚪</m:t>
                    </m:r>
                    <m:r>
                      <a:rPr lang="zh-CN" altLang="en-US" sz="2400" b="1" i="1">
                        <a:latin typeface="Cambria Math" panose="02040503050406030204" pitchFamily="18" charset="0"/>
                      </a:rPr>
                      <m:t>模型</m:t>
                    </m:r>
                  </m:oMath>
                </a14:m>
                <a:r>
                  <a:rPr lang="zh-CN" altLang="en-US" sz="2400" b="1" dirty="0"/>
                  <a:t>的基态能量和基态自旋构型</a:t>
                </a:r>
                <a:r>
                  <a:rPr lang="en-US" altLang="zh-CN" sz="2400" b="1" dirty="0"/>
                  <a:t>.</a:t>
                </a:r>
              </a:p>
            </p:txBody>
          </p:sp>
        </mc:Choice>
        <mc:Fallback xmlns="">
          <p:sp>
            <p:nvSpPr>
              <p:cNvPr id="4" name="文本框 3">
                <a:extLst>
                  <a:ext uri="{FF2B5EF4-FFF2-40B4-BE49-F238E27FC236}">
                    <a16:creationId xmlns:a16="http://schemas.microsoft.com/office/drawing/2014/main" id="{4E3D7CC9-229A-42BB-A6D3-CFF3748A0814}"/>
                  </a:ext>
                </a:extLst>
              </p:cNvPr>
              <p:cNvSpPr txBox="1">
                <a:spLocks noRot="1" noChangeAspect="1" noMove="1" noResize="1" noEditPoints="1" noAdjustHandles="1" noChangeArrowheads="1" noChangeShapeType="1" noTextEdit="1"/>
              </p:cNvSpPr>
              <p:nvPr/>
            </p:nvSpPr>
            <p:spPr>
              <a:xfrm>
                <a:off x="866952" y="283490"/>
                <a:ext cx="9745925" cy="830997"/>
              </a:xfrm>
              <a:prstGeom prst="rect">
                <a:avLst/>
              </a:prstGeom>
              <a:blipFill>
                <a:blip r:embed="rId2"/>
                <a:stretch>
                  <a:fillRect l="-938" t="-5147" r="-250" b="-1691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2D542364-9289-4808-81B9-048DEB9E5947}"/>
              </a:ext>
            </a:extLst>
          </p:cNvPr>
          <p:cNvPicPr>
            <a:picLocks noChangeAspect="1"/>
          </p:cNvPicPr>
          <p:nvPr/>
        </p:nvPicPr>
        <p:blipFill rotWithShape="1">
          <a:blip r:embed="rId3">
            <a:extLst>
              <a:ext uri="{28A0092B-C50C-407E-A947-70E740481C1C}">
                <a14:useLocalDpi xmlns:a14="http://schemas.microsoft.com/office/drawing/2010/main" val="0"/>
              </a:ext>
            </a:extLst>
          </a:blip>
          <a:srcRect l="17697" t="9491" r="15859" b="13451"/>
          <a:stretch/>
        </p:blipFill>
        <p:spPr>
          <a:xfrm>
            <a:off x="516645" y="3577100"/>
            <a:ext cx="5858749" cy="32809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E832B01-197D-406C-B369-CDA1B37A49AB}"/>
                  </a:ext>
                </a:extLst>
              </p:cNvPr>
              <p:cNvSpPr txBox="1"/>
              <p:nvPr/>
            </p:nvSpPr>
            <p:spPr>
              <a:xfrm>
                <a:off x="1006814" y="1207925"/>
                <a:ext cx="10581806" cy="1999843"/>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=0,</m:t>
                    </m:r>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=0)</m:t>
                    </m:r>
                  </m:oMath>
                </a14:m>
                <a:endParaRPr lang="en-US" altLang="zh-CN" sz="2400" dirty="0"/>
              </a:p>
              <a:p>
                <a:pPr marL="342900" indent="-342900">
                  <a:buFont typeface="Arial" panose="020B0604020202020204" pitchFamily="34" charset="0"/>
                  <a:buChar char="•"/>
                </a:pPr>
                <a:r>
                  <a:rPr lang="zh-CN" altLang="en-US" sz="2400" dirty="0"/>
                  <a:t>此时</a:t>
                </a:r>
                <a:r>
                  <a:rPr lang="en-US" altLang="zh-CN" sz="2400" dirty="0"/>
                  <a:t>FM</a:t>
                </a:r>
                <a:r>
                  <a:rPr lang="zh-CN" altLang="en-US" sz="2400" dirty="0"/>
                  <a:t>态应该躺在与</a:t>
                </a:r>
                <a:r>
                  <a:rPr lang="en-US" altLang="zh-CN" sz="2400" dirty="0"/>
                  <a:t>(111)</a:t>
                </a:r>
                <a:r>
                  <a:rPr lang="zh-CN" altLang="en-US" sz="2400" dirty="0"/>
                  <a:t>方向垂直的平面内</a:t>
                </a:r>
                <a:r>
                  <a:rPr lang="en-US" altLang="zh-CN" sz="2400" dirty="0"/>
                  <a:t>, FM</a:t>
                </a:r>
                <a:r>
                  <a:rPr lang="zh-CN" altLang="en-US" sz="2400" dirty="0"/>
                  <a:t>态的能量是</a:t>
                </a:r>
                <a:r>
                  <a:rPr lang="en-US" altLang="zh-CN" sz="2400" dirty="0"/>
                  <a:t>: </a:t>
                </a:r>
                <a14:m>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m:rPr>
                                <m:sty m:val="p"/>
                              </m:rPr>
                              <a:rPr lang="en-US" altLang="zh-CN" sz="2400" i="1">
                                <a:latin typeface="Cambria Math" panose="02040503050406030204" pitchFamily="18" charset="0"/>
                              </a:rPr>
                              <m:t>FM</m:t>
                            </m:r>
                          </m:sub>
                        </m:sSub>
                      </m:num>
                      <m:den>
                        <m:r>
                          <a:rPr lang="en-US" altLang="zh-CN" sz="2400" i="1">
                            <a:latin typeface="Cambria Math" panose="02040503050406030204" pitchFamily="18" charset="0"/>
                          </a:rPr>
                          <m:t>𝑁</m:t>
                        </m:r>
                      </m:den>
                    </m:f>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1</m:t>
                    </m:r>
                  </m:oMath>
                </a14:m>
                <a:r>
                  <a:rPr lang="en-US" altLang="zh-CN" sz="2400" dirty="0"/>
                  <a:t>;</a:t>
                </a:r>
              </a:p>
              <a:p>
                <a:pPr marL="342900" indent="-342900">
                  <a:buFont typeface="Arial" panose="020B0604020202020204" pitchFamily="34" charset="0"/>
                  <a:buChar char="•"/>
                </a:pPr>
                <a:r>
                  <a:rPr lang="zh-CN" altLang="en-US" sz="2400" dirty="0"/>
                  <a:t>我们找到了和</a:t>
                </a:r>
                <a:r>
                  <a:rPr lang="en-US" altLang="zh-CN" sz="2400" dirty="0"/>
                  <a:t>FM</a:t>
                </a:r>
                <a:r>
                  <a:rPr lang="zh-CN" altLang="en-US" sz="2400" dirty="0"/>
                  <a:t>态能量相同的</a:t>
                </a:r>
                <a:r>
                  <a:rPr lang="zh-CN" altLang="en-US" sz="2400" dirty="0">
                    <a:solidFill>
                      <a:srgbClr val="FF0000"/>
                    </a:solidFill>
                  </a:rPr>
                  <a:t>非</a:t>
                </a:r>
                <a:r>
                  <a:rPr lang="en-US" altLang="zh-CN" sz="2400" dirty="0">
                    <a:solidFill>
                      <a:srgbClr val="FF0000"/>
                    </a:solidFill>
                  </a:rPr>
                  <a:t>FM</a:t>
                </a:r>
                <a:r>
                  <a:rPr lang="zh-CN" altLang="en-US" sz="2400" dirty="0">
                    <a:solidFill>
                      <a:srgbClr val="FF0000"/>
                    </a:solidFill>
                  </a:rPr>
                  <a:t>态</a:t>
                </a:r>
                <a:r>
                  <a:rPr lang="en-US" altLang="zh-CN" sz="2400" dirty="0"/>
                  <a:t>,</a:t>
                </a:r>
                <a:r>
                  <a:rPr lang="zh-CN" altLang="en-US" sz="2400" dirty="0"/>
                  <a:t>并且没有明显的长程序</a:t>
                </a:r>
                <a:r>
                  <a:rPr lang="en-US" altLang="zh-CN" sz="2400" dirty="0"/>
                  <a:t>,</a:t>
                </a:r>
                <a:r>
                  <a:rPr lang="zh-CN" altLang="en-US" sz="2400" dirty="0">
                    <a:solidFill>
                      <a:srgbClr val="FF0000"/>
                    </a:solidFill>
                  </a:rPr>
                  <a:t>但我们没有找到比</a:t>
                </a:r>
                <a:r>
                  <a:rPr lang="en-US" altLang="zh-CN" sz="2400" dirty="0">
                    <a:solidFill>
                      <a:srgbClr val="FF0000"/>
                    </a:solidFill>
                  </a:rPr>
                  <a:t>FM</a:t>
                </a:r>
                <a:r>
                  <a:rPr lang="zh-CN" altLang="en-US" sz="2400" dirty="0">
                    <a:solidFill>
                      <a:srgbClr val="FF0000"/>
                    </a:solidFill>
                  </a:rPr>
                  <a:t>态能量更低的态</a:t>
                </a:r>
                <a:r>
                  <a:rPr lang="en-US" altLang="zh-CN" sz="2400" dirty="0">
                    <a:solidFill>
                      <a:srgbClr val="FF0000"/>
                    </a:solidFill>
                  </a:rPr>
                  <a:t>;</a:t>
                </a:r>
              </a:p>
              <a:p>
                <a:pPr marL="342900" indent="-342900">
                  <a:buFont typeface="Arial" panose="020B0604020202020204" pitchFamily="34" charset="0"/>
                  <a:buChar char="•"/>
                </a:pPr>
                <a:r>
                  <a:rPr lang="zh-CN" altLang="en-US" sz="2400" dirty="0"/>
                  <a:t>下图给出其中两种与</a:t>
                </a:r>
                <a:r>
                  <a:rPr lang="en-US" altLang="zh-CN" sz="2400" dirty="0"/>
                  <a:t>FM</a:t>
                </a:r>
                <a:r>
                  <a:rPr lang="zh-CN" altLang="en-US" sz="2400" dirty="0"/>
                  <a:t>态能量相同的无序态</a:t>
                </a:r>
                <a:r>
                  <a:rPr lang="en-US" altLang="zh-CN" sz="2400" dirty="0"/>
                  <a:t>.</a:t>
                </a:r>
              </a:p>
            </p:txBody>
          </p:sp>
        </mc:Choice>
        <mc:Fallback xmlns="">
          <p:sp>
            <p:nvSpPr>
              <p:cNvPr id="5" name="文本框 4">
                <a:extLst>
                  <a:ext uri="{FF2B5EF4-FFF2-40B4-BE49-F238E27FC236}">
                    <a16:creationId xmlns:a16="http://schemas.microsoft.com/office/drawing/2014/main" id="{5E832B01-197D-406C-B369-CDA1B37A49AB}"/>
                  </a:ext>
                </a:extLst>
              </p:cNvPr>
              <p:cNvSpPr txBox="1">
                <a:spLocks noRot="1" noChangeAspect="1" noMove="1" noResize="1" noEditPoints="1" noAdjustHandles="1" noChangeArrowheads="1" noChangeShapeType="1" noTextEdit="1"/>
              </p:cNvSpPr>
              <p:nvPr/>
            </p:nvSpPr>
            <p:spPr>
              <a:xfrm>
                <a:off x="1006814" y="1207925"/>
                <a:ext cx="10581806" cy="1999843"/>
              </a:xfrm>
              <a:prstGeom prst="rect">
                <a:avLst/>
              </a:prstGeom>
              <a:blipFill>
                <a:blip r:embed="rId4"/>
                <a:stretch>
                  <a:fillRect l="-1613" t="-3659" r="-403" b="-884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C3DDF6A0-FC29-4B6D-9B56-FCD3050BE442}"/>
              </a:ext>
            </a:extLst>
          </p:cNvPr>
          <p:cNvPicPr>
            <a:picLocks noChangeAspect="1"/>
          </p:cNvPicPr>
          <p:nvPr/>
        </p:nvPicPr>
        <p:blipFill rotWithShape="1">
          <a:blip r:embed="rId5">
            <a:extLst>
              <a:ext uri="{28A0092B-C50C-407E-A947-70E740481C1C}">
                <a14:useLocalDpi xmlns:a14="http://schemas.microsoft.com/office/drawing/2010/main" val="0"/>
              </a:ext>
            </a:extLst>
          </a:blip>
          <a:srcRect l="20063" t="11327" r="17345" b="13450"/>
          <a:stretch/>
        </p:blipFill>
        <p:spPr>
          <a:xfrm>
            <a:off x="6807197" y="3592255"/>
            <a:ext cx="5140147" cy="2982255"/>
          </a:xfrm>
          <a:prstGeom prst="rect">
            <a:avLst/>
          </a:prstGeom>
        </p:spPr>
      </p:pic>
    </p:spTree>
    <p:extLst>
      <p:ext uri="{BB962C8B-B14F-4D97-AF65-F5344CB8AC3E}">
        <p14:creationId xmlns:p14="http://schemas.microsoft.com/office/powerpoint/2010/main" val="283674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6C2DC65-3588-49E7-BF7B-8DE71CC341D9}"/>
              </a:ext>
            </a:extLst>
          </p:cNvPr>
          <p:cNvPicPr>
            <a:picLocks noChangeAspect="1"/>
          </p:cNvPicPr>
          <p:nvPr/>
        </p:nvPicPr>
        <p:blipFill rotWithShape="1">
          <a:blip r:embed="rId2">
            <a:extLst>
              <a:ext uri="{28A0092B-C50C-407E-A947-70E740481C1C}">
                <a14:useLocalDpi xmlns:a14="http://schemas.microsoft.com/office/drawing/2010/main" val="0"/>
              </a:ext>
            </a:extLst>
          </a:blip>
          <a:srcRect l="19170" t="4594" r="15576" b="13456"/>
          <a:stretch/>
        </p:blipFill>
        <p:spPr>
          <a:xfrm>
            <a:off x="6166210" y="2588058"/>
            <a:ext cx="6197644" cy="3757847"/>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42D2014-4355-4154-B701-3FD9ED73B4D1}"/>
                  </a:ext>
                </a:extLst>
              </p:cNvPr>
              <p:cNvSpPr txBox="1"/>
              <p:nvPr/>
            </p:nvSpPr>
            <p:spPr>
              <a:xfrm>
                <a:off x="491247" y="289225"/>
                <a:ext cx="10608011" cy="2343142"/>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=−0.5,</m:t>
                    </m:r>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=−0.5,</m:t>
                    </m:r>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2</m:t>
                            </m:r>
                          </m:e>
                        </m:rad>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=0.25</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=1.25</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oMath>
                </a14:m>
                <a:r>
                  <a:rPr lang="en-US" altLang="zh-CN" sz="2400" dirty="0"/>
                  <a:t>(</a:t>
                </a:r>
                <a:r>
                  <a:rPr lang="zh-CN" altLang="en-US" sz="2400" dirty="0">
                    <a:solidFill>
                      <a:srgbClr val="800000"/>
                    </a:solidFill>
                  </a:rPr>
                  <a:t>对应相图中绛红色区域</a:t>
                </a:r>
                <a:r>
                  <a:rPr lang="en-US" altLang="zh-CN" sz="2400" dirty="0"/>
                  <a:t>)</a:t>
                </a:r>
              </a:p>
              <a:p>
                <a:pPr marL="342900" indent="-342900">
                  <a:buFont typeface="Arial" panose="020B0604020202020204" pitchFamily="34" charset="0"/>
                  <a:buChar char="•"/>
                </a:pPr>
                <a:r>
                  <a:rPr lang="zh-CN" altLang="en-US" sz="2400" dirty="0"/>
                  <a:t>此时</a:t>
                </a:r>
                <a:r>
                  <a:rPr lang="en-US" altLang="zh-CN" sz="2400" dirty="0"/>
                  <a:t>FM</a:t>
                </a:r>
                <a:r>
                  <a:rPr lang="zh-CN" altLang="en-US" sz="2400" dirty="0"/>
                  <a:t>态应该躺在与</a:t>
                </a:r>
                <a:r>
                  <a:rPr lang="en-US" altLang="zh-CN" sz="2400" dirty="0"/>
                  <a:t>(111)</a:t>
                </a:r>
                <a:r>
                  <a:rPr lang="zh-CN" altLang="en-US" sz="2400" dirty="0"/>
                  <a:t>方向垂直的平面内</a:t>
                </a:r>
                <a:r>
                  <a:rPr lang="en-US" altLang="zh-CN" sz="2400" dirty="0"/>
                  <a:t>, FM</a:t>
                </a:r>
                <a:r>
                  <a:rPr lang="zh-CN" altLang="en-US" sz="2400" dirty="0"/>
                  <a:t>态的能量是</a:t>
                </a:r>
                <a:r>
                  <a:rPr lang="en-US" altLang="zh-CN" sz="2400" dirty="0"/>
                  <a:t>: </a:t>
                </a:r>
              </a:p>
              <a:p>
                <a:pPr algn="ct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m:rPr>
                                  <m:sty m:val="p"/>
                                </m:rPr>
                                <a:rPr lang="en-US" altLang="zh-CN" sz="2400" i="1">
                                  <a:latin typeface="Cambria Math" panose="02040503050406030204" pitchFamily="18" charset="0"/>
                                </a:rPr>
                                <m:t>FM</m:t>
                              </m:r>
                            </m:sub>
                          </m:sSub>
                        </m:num>
                        <m:den>
                          <m:r>
                            <a:rPr lang="en-US" altLang="zh-CN" sz="2400" i="1">
                              <a:latin typeface="Cambria Math" panose="02040503050406030204" pitchFamily="18" charset="0"/>
                            </a:rPr>
                            <m:t>𝑁</m:t>
                          </m:r>
                        </m:den>
                      </m:f>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2+</m:t>
                          </m:r>
                          <m:f>
                            <m:fPr>
                              <m:ctrlPr>
                                <a:rPr lang="en-US" altLang="zh-CN" sz="2400" b="0" i="1" smtClean="0">
                                  <a:latin typeface="Cambria Math" panose="02040503050406030204" pitchFamily="18" charset="0"/>
                                  <a:ea typeface="Cambria Math" panose="02040503050406030204" pitchFamily="18" charset="0"/>
                                </a:rPr>
                              </m:ctrlPr>
                            </m:fPr>
                            <m:num>
                              <m:rad>
                                <m:radPr>
                                  <m:degHide m:val="on"/>
                                  <m:ctrlPr>
                                    <a:rPr lang="en-US" altLang="zh-CN" sz="2400" b="0" i="1" smtClean="0">
                                      <a:latin typeface="Cambria Math" panose="02040503050406030204" pitchFamily="18" charset="0"/>
                                      <a:ea typeface="Cambria Math" panose="02040503050406030204" pitchFamily="18" charset="0"/>
                                    </a:rPr>
                                  </m:ctrlPr>
                                </m:radPr>
                                <m:deg/>
                                <m:e>
                                  <m:r>
                                    <a:rPr lang="en-US" altLang="zh-CN" sz="2400" b="0" i="1" smtClean="0">
                                      <a:latin typeface="Cambria Math" panose="02040503050406030204" pitchFamily="18" charset="0"/>
                                      <a:ea typeface="Cambria Math" panose="02040503050406030204" pitchFamily="18" charset="0"/>
                                    </a:rPr>
                                    <m:t>2</m:t>
                                  </m:r>
                                </m:e>
                              </m:rad>
                            </m:num>
                            <m:den>
                              <m:r>
                                <a:rPr lang="en-US" altLang="zh-CN" sz="2400" b="0" i="1" smtClean="0">
                                  <a:latin typeface="Cambria Math" panose="02040503050406030204" pitchFamily="18" charset="0"/>
                                  <a:ea typeface="Cambria Math" panose="02040503050406030204" pitchFamily="18" charset="0"/>
                                </a:rPr>
                                <m:t>2</m:t>
                              </m:r>
                            </m:den>
                          </m:f>
                        </m:e>
                      </m:d>
                      <m:r>
                        <a:rPr lang="en-US" altLang="zh-CN" sz="2400" b="0" i="0" smtClean="0">
                          <a:latin typeface="Cambria Math" panose="02040503050406030204" pitchFamily="18" charset="0"/>
                          <a:ea typeface="Cambria Math" panose="02040503050406030204" pitchFamily="18" charset="0"/>
                        </a:rPr>
                        <m:t>=−2.707106</m:t>
                      </m:r>
                    </m:oMath>
                  </m:oMathPara>
                </a14:m>
                <a:endParaRPr lang="en-US" altLang="zh-CN" sz="2400" dirty="0"/>
              </a:p>
              <a:p>
                <a:pPr marL="342900" indent="-342900">
                  <a:buFont typeface="Arial" panose="020B0604020202020204" pitchFamily="34" charset="0"/>
                  <a:buChar char="•"/>
                </a:pPr>
                <a:r>
                  <a:rPr lang="zh-CN" altLang="en-US" sz="2400" dirty="0"/>
                  <a:t>我们确实找到了这样的态</a:t>
                </a:r>
                <a:r>
                  <a:rPr lang="en-US" altLang="zh-CN" sz="2400" dirty="0"/>
                  <a:t>,</a:t>
                </a:r>
                <a:r>
                  <a:rPr lang="zh-CN" altLang="en-US" sz="2400" dirty="0"/>
                  <a:t>但是我们没有找到能量比这更低的态</a:t>
                </a:r>
                <a:r>
                  <a:rPr lang="en-US" altLang="zh-CN" sz="2400" dirty="0"/>
                  <a:t>,</a:t>
                </a:r>
                <a:r>
                  <a:rPr lang="zh-CN" altLang="en-US" sz="2400" dirty="0"/>
                  <a:t>也没有找到能量和</a:t>
                </a:r>
                <a:r>
                  <a:rPr lang="en-US" altLang="zh-CN" sz="2400" dirty="0"/>
                  <a:t>FM</a:t>
                </a:r>
                <a:r>
                  <a:rPr lang="zh-CN" altLang="en-US" sz="2400" dirty="0"/>
                  <a:t>态相同的其他态</a:t>
                </a:r>
                <a:r>
                  <a:rPr lang="en-US" altLang="zh-CN" sz="2400" dirty="0"/>
                  <a:t>.</a:t>
                </a:r>
              </a:p>
            </p:txBody>
          </p:sp>
        </mc:Choice>
        <mc:Fallback xmlns="">
          <p:sp>
            <p:nvSpPr>
              <p:cNvPr id="4" name="文本框 3">
                <a:extLst>
                  <a:ext uri="{FF2B5EF4-FFF2-40B4-BE49-F238E27FC236}">
                    <a16:creationId xmlns:a16="http://schemas.microsoft.com/office/drawing/2014/main" id="{E42D2014-4355-4154-B701-3FD9ED73B4D1}"/>
                  </a:ext>
                </a:extLst>
              </p:cNvPr>
              <p:cNvSpPr txBox="1">
                <a:spLocks noRot="1" noChangeAspect="1" noMove="1" noResize="1" noEditPoints="1" noAdjustHandles="1" noChangeArrowheads="1" noChangeShapeType="1" noTextEdit="1"/>
              </p:cNvSpPr>
              <p:nvPr/>
            </p:nvSpPr>
            <p:spPr>
              <a:xfrm>
                <a:off x="491247" y="289225"/>
                <a:ext cx="10608011" cy="2343142"/>
              </a:xfrm>
              <a:prstGeom prst="rect">
                <a:avLst/>
              </a:prstGeom>
              <a:blipFill>
                <a:blip r:embed="rId3"/>
                <a:stretch>
                  <a:fillRect l="-1667" t="-2078" r="-1207" b="-701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4BE4219-077D-445D-AC9F-4BB30F459133}"/>
              </a:ext>
            </a:extLst>
          </p:cNvPr>
          <p:cNvPicPr>
            <a:picLocks noChangeAspect="1"/>
          </p:cNvPicPr>
          <p:nvPr/>
        </p:nvPicPr>
        <p:blipFill rotWithShape="1">
          <a:blip r:embed="rId4">
            <a:extLst>
              <a:ext uri="{28A0092B-C50C-407E-A947-70E740481C1C}">
                <a14:useLocalDpi xmlns:a14="http://schemas.microsoft.com/office/drawing/2010/main" val="0"/>
              </a:ext>
            </a:extLst>
          </a:blip>
          <a:srcRect l="15046" t="4594" r="14382" b="13456"/>
          <a:stretch/>
        </p:blipFill>
        <p:spPr>
          <a:xfrm>
            <a:off x="150779" y="2871075"/>
            <a:ext cx="6197644" cy="3474830"/>
          </a:xfrm>
          <a:prstGeom prst="rect">
            <a:avLst/>
          </a:prstGeom>
        </p:spPr>
      </p:pic>
    </p:spTree>
    <p:extLst>
      <p:ext uri="{BB962C8B-B14F-4D97-AF65-F5344CB8AC3E}">
        <p14:creationId xmlns:p14="http://schemas.microsoft.com/office/powerpoint/2010/main" val="1306812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51C9B69-62A7-4A19-AC02-28909E12F261}"/>
                  </a:ext>
                </a:extLst>
              </p:cNvPr>
              <p:cNvSpPr txBox="1"/>
              <p:nvPr/>
            </p:nvSpPr>
            <p:spPr>
              <a:xfrm>
                <a:off x="831716" y="191948"/>
                <a:ext cx="10019786" cy="1999843"/>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=0,</m:t>
                    </m:r>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=0)</m:t>
                    </m:r>
                  </m:oMath>
                </a14:m>
                <a:endParaRPr lang="en-US" altLang="zh-CN" sz="2400" dirty="0"/>
              </a:p>
              <a:p>
                <a:pPr marL="342900" indent="-342900">
                  <a:buFont typeface="Arial" panose="020B0604020202020204" pitchFamily="34" charset="0"/>
                  <a:buChar char="•"/>
                </a:pPr>
                <a:r>
                  <a:rPr lang="zh-CN" altLang="en-US" sz="2400" dirty="0"/>
                  <a:t>此时</a:t>
                </a:r>
                <a:r>
                  <a:rPr lang="en-US" altLang="zh-CN" sz="2400" dirty="0"/>
                  <a:t>FM</a:t>
                </a:r>
                <a:r>
                  <a:rPr lang="zh-CN" altLang="en-US" sz="2400" dirty="0"/>
                  <a:t>态应该朝着正</a:t>
                </a:r>
                <a:r>
                  <a:rPr lang="en-US" altLang="zh-CN" sz="2400" dirty="0"/>
                  <a:t>(111)</a:t>
                </a:r>
                <a:r>
                  <a:rPr lang="zh-CN" altLang="en-US" sz="2400" dirty="0"/>
                  <a:t>或负</a:t>
                </a:r>
                <a:r>
                  <a:rPr lang="en-US" altLang="zh-CN" sz="2400" dirty="0"/>
                  <a:t>(111)</a:t>
                </a:r>
                <a:r>
                  <a:rPr lang="zh-CN" altLang="en-US" sz="2400" dirty="0"/>
                  <a:t>方向</a:t>
                </a:r>
                <a:r>
                  <a:rPr lang="en-US" altLang="zh-CN" sz="2400" dirty="0"/>
                  <a:t>, FM</a:t>
                </a:r>
                <a:r>
                  <a:rPr lang="zh-CN" altLang="en-US" sz="2400" dirty="0"/>
                  <a:t>态的能量是</a:t>
                </a:r>
                <a:r>
                  <a:rPr lang="en-US" altLang="zh-CN" sz="2400" dirty="0"/>
                  <a:t>: </a:t>
                </a:r>
                <a14:m>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𝐹𝑀</m:t>
                            </m:r>
                          </m:sub>
                        </m:sSub>
                      </m:num>
                      <m:den>
                        <m:r>
                          <a:rPr lang="en-US" altLang="zh-CN" sz="2400" i="1">
                            <a:latin typeface="Cambria Math" panose="02040503050406030204" pitchFamily="18" charset="0"/>
                          </a:rPr>
                          <m:t>𝑁</m:t>
                        </m:r>
                      </m:den>
                    </m:f>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2</m:t>
                    </m:r>
                  </m:oMath>
                </a14:m>
                <a:r>
                  <a:rPr lang="en-US" altLang="zh-CN" sz="2400" dirty="0"/>
                  <a:t>;</a:t>
                </a:r>
              </a:p>
              <a:p>
                <a:pPr marL="342900" indent="-342900">
                  <a:buFont typeface="Arial" panose="020B0604020202020204" pitchFamily="34" charset="0"/>
                  <a:buChar char="•"/>
                </a:pPr>
                <a:r>
                  <a:rPr lang="zh-CN" altLang="en-US" sz="2400" dirty="0"/>
                  <a:t>我们找到了这样的</a:t>
                </a:r>
                <a:r>
                  <a:rPr lang="en-US" altLang="zh-CN" sz="2400" dirty="0"/>
                  <a:t>FM</a:t>
                </a:r>
                <a:r>
                  <a:rPr lang="zh-CN" altLang="en-US" sz="2400" dirty="0"/>
                  <a:t>态</a:t>
                </a:r>
                <a:r>
                  <a:rPr lang="en-US" altLang="zh-CN" sz="2400" dirty="0"/>
                  <a:t>,</a:t>
                </a:r>
                <a:r>
                  <a:rPr lang="zh-CN" altLang="en-US" sz="2400" dirty="0"/>
                  <a:t>同时我们还找到了与</a:t>
                </a:r>
                <a:r>
                  <a:rPr lang="en-US" altLang="zh-CN" sz="2400" dirty="0"/>
                  <a:t>FM</a:t>
                </a:r>
                <a:r>
                  <a:rPr lang="zh-CN" altLang="en-US" sz="2400" dirty="0"/>
                  <a:t>态能量相同的</a:t>
                </a:r>
                <a:r>
                  <a:rPr lang="en-US" altLang="zh-CN" sz="2400" dirty="0"/>
                  <a:t>Stripe</a:t>
                </a:r>
                <a:r>
                  <a:rPr lang="zh-CN" altLang="en-US" sz="2400" dirty="0"/>
                  <a:t>序</a:t>
                </a:r>
                <a:r>
                  <a:rPr lang="en-US" altLang="zh-CN" sz="2400" dirty="0"/>
                  <a:t>,</a:t>
                </a:r>
                <a:r>
                  <a:rPr lang="zh-CN" altLang="en-US" sz="2400" dirty="0"/>
                  <a:t>但我们没有找到比</a:t>
                </a:r>
                <a:r>
                  <a:rPr lang="en-US" altLang="zh-CN" sz="2400" dirty="0"/>
                  <a:t>FM</a:t>
                </a:r>
                <a:r>
                  <a:rPr lang="zh-CN" altLang="en-US" sz="2400" dirty="0"/>
                  <a:t>态能量更低的态</a:t>
                </a:r>
                <a:r>
                  <a:rPr lang="en-US" altLang="zh-CN" sz="2400" dirty="0"/>
                  <a:t>.</a:t>
                </a:r>
              </a:p>
              <a:p>
                <a:pPr marL="342900" indent="-342900">
                  <a:buFont typeface="Arial" panose="020B0604020202020204" pitchFamily="34" charset="0"/>
                  <a:buChar char="•"/>
                </a:pPr>
                <a:r>
                  <a:rPr lang="zh-CN" altLang="en-US" sz="2400" dirty="0"/>
                  <a:t>下图给出其中两种与</a:t>
                </a:r>
                <a:r>
                  <a:rPr lang="en-US" altLang="zh-CN" sz="2400" dirty="0"/>
                  <a:t>FM</a:t>
                </a:r>
                <a:r>
                  <a:rPr lang="zh-CN" altLang="en-US" sz="2400" dirty="0"/>
                  <a:t>态能量相同的</a:t>
                </a:r>
                <a:r>
                  <a:rPr lang="en-US" altLang="zh-CN" sz="2400" dirty="0"/>
                  <a:t>Stripe</a:t>
                </a:r>
                <a:r>
                  <a:rPr lang="zh-CN" altLang="en-US" sz="2400" dirty="0"/>
                  <a:t>序</a:t>
                </a:r>
                <a:r>
                  <a:rPr lang="en-US" altLang="zh-CN" sz="2400" dirty="0"/>
                  <a:t>.</a:t>
                </a:r>
              </a:p>
            </p:txBody>
          </p:sp>
        </mc:Choice>
        <mc:Fallback xmlns="">
          <p:sp>
            <p:nvSpPr>
              <p:cNvPr id="4" name="文本框 3">
                <a:extLst>
                  <a:ext uri="{FF2B5EF4-FFF2-40B4-BE49-F238E27FC236}">
                    <a16:creationId xmlns:a16="http://schemas.microsoft.com/office/drawing/2014/main" id="{951C9B69-62A7-4A19-AC02-28909E12F261}"/>
                  </a:ext>
                </a:extLst>
              </p:cNvPr>
              <p:cNvSpPr txBox="1">
                <a:spLocks noRot="1" noChangeAspect="1" noMove="1" noResize="1" noEditPoints="1" noAdjustHandles="1" noChangeArrowheads="1" noChangeShapeType="1" noTextEdit="1"/>
              </p:cNvSpPr>
              <p:nvPr/>
            </p:nvSpPr>
            <p:spPr>
              <a:xfrm>
                <a:off x="831716" y="191948"/>
                <a:ext cx="10019786" cy="1999843"/>
              </a:xfrm>
              <a:prstGeom prst="rect">
                <a:avLst/>
              </a:prstGeom>
              <a:blipFill>
                <a:blip r:embed="rId2"/>
                <a:stretch>
                  <a:fillRect l="-1703" t="-3647" r="-1460" b="-85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B0FEA5C-D652-493B-93DF-6F5B1198F35D}"/>
              </a:ext>
            </a:extLst>
          </p:cNvPr>
          <p:cNvPicPr>
            <a:picLocks noChangeAspect="1"/>
          </p:cNvPicPr>
          <p:nvPr/>
        </p:nvPicPr>
        <p:blipFill rotWithShape="1">
          <a:blip r:embed="rId3">
            <a:extLst>
              <a:ext uri="{28A0092B-C50C-407E-A947-70E740481C1C}">
                <a14:useLocalDpi xmlns:a14="http://schemas.microsoft.com/office/drawing/2010/main" val="0"/>
              </a:ext>
            </a:extLst>
          </a:blip>
          <a:srcRect l="19766" t="11939" r="15862" b="15900"/>
          <a:stretch/>
        </p:blipFill>
        <p:spPr>
          <a:xfrm>
            <a:off x="710119" y="2867783"/>
            <a:ext cx="5603132" cy="3032888"/>
          </a:xfrm>
          <a:prstGeom prst="rect">
            <a:avLst/>
          </a:prstGeom>
        </p:spPr>
      </p:pic>
      <p:pic>
        <p:nvPicPr>
          <p:cNvPr id="8" name="图片 7">
            <a:extLst>
              <a:ext uri="{FF2B5EF4-FFF2-40B4-BE49-F238E27FC236}">
                <a16:creationId xmlns:a16="http://schemas.microsoft.com/office/drawing/2014/main" id="{38B35E17-12F0-44E8-8DB5-B23466F60EC4}"/>
              </a:ext>
            </a:extLst>
          </p:cNvPr>
          <p:cNvPicPr>
            <a:picLocks noChangeAspect="1"/>
          </p:cNvPicPr>
          <p:nvPr/>
        </p:nvPicPr>
        <p:blipFill rotWithShape="1">
          <a:blip r:embed="rId4">
            <a:extLst>
              <a:ext uri="{28A0092B-C50C-407E-A947-70E740481C1C}">
                <a14:useLocalDpi xmlns:a14="http://schemas.microsoft.com/office/drawing/2010/main" val="0"/>
              </a:ext>
            </a:extLst>
          </a:blip>
          <a:srcRect l="19766" t="11327" r="16747" b="14673"/>
          <a:stretch/>
        </p:blipFill>
        <p:spPr>
          <a:xfrm>
            <a:off x="6603446" y="2867783"/>
            <a:ext cx="5090214" cy="2864725"/>
          </a:xfrm>
          <a:prstGeom prst="rect">
            <a:avLst/>
          </a:prstGeom>
        </p:spPr>
      </p:pic>
    </p:spTree>
    <p:extLst>
      <p:ext uri="{BB962C8B-B14F-4D97-AF65-F5344CB8AC3E}">
        <p14:creationId xmlns:p14="http://schemas.microsoft.com/office/powerpoint/2010/main" val="140146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4B95A84-3122-4EC5-80DC-F5C85FFD7E0A}"/>
                  </a:ext>
                </a:extLst>
              </p:cNvPr>
              <p:cNvSpPr txBox="1"/>
              <p:nvPr/>
            </p:nvSpPr>
            <p:spPr>
              <a:xfrm>
                <a:off x="520430" y="260043"/>
                <a:ext cx="10549645" cy="1666482"/>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=−0.5,</m:t>
                    </m:r>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=0.5,</m:t>
                    </m:r>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m:t>
                    </m:r>
                    <m:r>
                      <a:rPr lang="en-US" altLang="zh-CN" sz="2400" i="1">
                        <a:latin typeface="Cambria Math" panose="02040503050406030204" pitchFamily="18" charset="0"/>
                      </a:rPr>
                      <m:t>−</m:t>
                    </m:r>
                    <m:f>
                      <m:fPr>
                        <m:type m:val="lin"/>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2</m:t>
                            </m:r>
                          </m:e>
                        </m:rad>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=0.75</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=1.75</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oMath>
                </a14:m>
                <a:r>
                  <a:rPr lang="en-US" altLang="zh-CN" sz="2400" dirty="0"/>
                  <a:t>(</a:t>
                </a:r>
                <a:r>
                  <a:rPr lang="zh-CN" altLang="en-US" sz="2400" dirty="0">
                    <a:solidFill>
                      <a:srgbClr val="FF66FF"/>
                    </a:solidFill>
                  </a:rPr>
                  <a:t>对应相图中粉红色区域</a:t>
                </a:r>
                <a:r>
                  <a:rPr lang="en-US" altLang="zh-CN" sz="2400" dirty="0"/>
                  <a:t>)</a:t>
                </a:r>
              </a:p>
              <a:p>
                <a:pPr marL="342900" indent="-342900">
                  <a:buFont typeface="Arial" panose="020B0604020202020204" pitchFamily="34" charset="0"/>
                  <a:buChar char="•"/>
                </a:pPr>
                <a:r>
                  <a:rPr lang="zh-CN" altLang="en-US" sz="2400" dirty="0"/>
                  <a:t>此时</a:t>
                </a:r>
                <a:r>
                  <a:rPr lang="en-US" altLang="zh-CN" sz="2400" dirty="0"/>
                  <a:t>FM</a:t>
                </a:r>
                <a:r>
                  <a:rPr lang="zh-CN" altLang="en-US" sz="2400" dirty="0"/>
                  <a:t>态应该朝着正</a:t>
                </a:r>
                <a:r>
                  <a:rPr lang="en-US" altLang="zh-CN" sz="2400" dirty="0"/>
                  <a:t>(111)</a:t>
                </a:r>
                <a:r>
                  <a:rPr lang="zh-CN" altLang="en-US" sz="2400" dirty="0"/>
                  <a:t>或负</a:t>
                </a:r>
                <a:r>
                  <a:rPr lang="en-US" altLang="zh-CN" sz="2400" dirty="0"/>
                  <a:t>(111)</a:t>
                </a:r>
                <a:r>
                  <a:rPr lang="zh-CN" altLang="en-US" sz="2400" dirty="0"/>
                  <a:t>方向</a:t>
                </a:r>
                <a:r>
                  <a:rPr lang="en-US" altLang="zh-CN" sz="2400" dirty="0"/>
                  <a:t>, FM</a:t>
                </a:r>
                <a:r>
                  <a:rPr lang="zh-CN" altLang="en-US" sz="2400" dirty="0"/>
                  <a:t>态的能量是</a:t>
                </a:r>
                <a:r>
                  <a:rPr lang="en-US" altLang="zh-CN" sz="2400" dirty="0"/>
                  <a:t>: </a:t>
                </a:r>
                <a14:m>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𝐹𝑀</m:t>
                            </m:r>
                          </m:sub>
                        </m:sSub>
                      </m:num>
                      <m:den>
                        <m:r>
                          <a:rPr lang="en-US" altLang="zh-CN" sz="2400" i="1">
                            <a:latin typeface="Cambria Math" panose="02040503050406030204" pitchFamily="18" charset="0"/>
                          </a:rPr>
                          <m:t>𝑁</m:t>
                        </m:r>
                      </m:den>
                    </m:f>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r>
                      <a:rPr lang="en-US" altLang="zh-CN" sz="2400" i="1" smtClean="0">
                        <a:latin typeface="Cambria Math" panose="02040503050406030204" pitchFamily="18" charset="0"/>
                        <a:ea typeface="Cambria Math" panose="02040503050406030204" pitchFamily="18" charset="0"/>
                      </a:rPr>
                      <m:t>+</m:t>
                    </m:r>
                    <m:rad>
                      <m:radPr>
                        <m:degHide m:val="on"/>
                        <m:ctrlPr>
                          <a:rPr lang="en-US" altLang="zh-CN" sz="2400" i="1" smtClean="0">
                            <a:latin typeface="Cambria Math" panose="02040503050406030204" pitchFamily="18" charset="0"/>
                            <a:ea typeface="Cambria Math" panose="02040503050406030204" pitchFamily="18" charset="0"/>
                          </a:rPr>
                        </m:ctrlPr>
                      </m:radPr>
                      <m:deg/>
                      <m:e>
                        <m:r>
                          <a:rPr lang="en-US" altLang="zh-CN" sz="2400" i="1">
                            <a:latin typeface="Cambria Math" panose="02040503050406030204" pitchFamily="18" charset="0"/>
                            <a:ea typeface="Cambria Math" panose="02040503050406030204" pitchFamily="18" charset="0"/>
                          </a:rPr>
                          <m:t>2</m:t>
                        </m:r>
                      </m:e>
                    </m:rad>
                    <m:r>
                      <a:rPr lang="en-US" altLang="zh-CN" sz="2400" b="0" i="1" smtClean="0">
                        <a:latin typeface="Cambria Math" panose="02040503050406030204" pitchFamily="18" charset="0"/>
                        <a:ea typeface="Cambria Math" panose="02040503050406030204" pitchFamily="18" charset="0"/>
                      </a:rPr>
                      <m:t>)</m:t>
                    </m:r>
                  </m:oMath>
                </a14:m>
                <a:r>
                  <a:rPr lang="en-US" altLang="zh-CN" sz="2400" dirty="0"/>
                  <a:t>;</a:t>
                </a:r>
              </a:p>
              <a:p>
                <a:pPr marL="342900" indent="-342900">
                  <a:buFont typeface="Arial" panose="020B0604020202020204" pitchFamily="34" charset="0"/>
                  <a:buChar char="•"/>
                </a:pPr>
                <a:r>
                  <a:rPr lang="zh-CN" altLang="en-US" sz="2400" dirty="0"/>
                  <a:t>我们确实找到了这样的态</a:t>
                </a:r>
                <a:r>
                  <a:rPr lang="en-US" altLang="zh-CN" sz="2400" dirty="0"/>
                  <a:t>,</a:t>
                </a:r>
                <a:r>
                  <a:rPr lang="zh-CN" altLang="en-US" sz="2400" dirty="0"/>
                  <a:t>但是我们没有找到能量比这更低的态</a:t>
                </a:r>
                <a:r>
                  <a:rPr lang="en-US" altLang="zh-CN" sz="2400" dirty="0"/>
                  <a:t>,</a:t>
                </a:r>
                <a:r>
                  <a:rPr lang="zh-CN" altLang="en-US" sz="2400" dirty="0"/>
                  <a:t>也没有找到能量和</a:t>
                </a:r>
                <a:r>
                  <a:rPr lang="en-US" altLang="zh-CN" sz="2400" dirty="0"/>
                  <a:t>FM</a:t>
                </a:r>
                <a:r>
                  <a:rPr lang="zh-CN" altLang="en-US" sz="2400" dirty="0"/>
                  <a:t>态相同的其他态</a:t>
                </a:r>
                <a:r>
                  <a:rPr lang="en-US" altLang="zh-CN" sz="2400" dirty="0"/>
                  <a:t>.</a:t>
                </a:r>
              </a:p>
            </p:txBody>
          </p:sp>
        </mc:Choice>
        <mc:Fallback xmlns="">
          <p:sp>
            <p:nvSpPr>
              <p:cNvPr id="4" name="文本框 3">
                <a:extLst>
                  <a:ext uri="{FF2B5EF4-FFF2-40B4-BE49-F238E27FC236}">
                    <a16:creationId xmlns:a16="http://schemas.microsoft.com/office/drawing/2014/main" id="{94B95A84-3122-4EC5-80DC-F5C85FFD7E0A}"/>
                  </a:ext>
                </a:extLst>
              </p:cNvPr>
              <p:cNvSpPr txBox="1">
                <a:spLocks noRot="1" noChangeAspect="1" noMove="1" noResize="1" noEditPoints="1" noAdjustHandles="1" noChangeArrowheads="1" noChangeShapeType="1" noTextEdit="1"/>
              </p:cNvSpPr>
              <p:nvPr/>
            </p:nvSpPr>
            <p:spPr>
              <a:xfrm>
                <a:off x="520430" y="260043"/>
                <a:ext cx="10549645" cy="1666482"/>
              </a:xfrm>
              <a:prstGeom prst="rect">
                <a:avLst/>
              </a:prstGeom>
              <a:blipFill>
                <a:blip r:embed="rId2"/>
                <a:stretch>
                  <a:fillRect l="-1618" t="-3297" r="-2542" b="-1025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ACE21BD-533B-4736-9B47-BB2BCD1A3D54}"/>
              </a:ext>
            </a:extLst>
          </p:cNvPr>
          <p:cNvPicPr>
            <a:picLocks noChangeAspect="1"/>
          </p:cNvPicPr>
          <p:nvPr/>
        </p:nvPicPr>
        <p:blipFill rotWithShape="1">
          <a:blip r:embed="rId3">
            <a:extLst>
              <a:ext uri="{28A0092B-C50C-407E-A947-70E740481C1C}">
                <a14:useLocalDpi xmlns:a14="http://schemas.microsoft.com/office/drawing/2010/main" val="0"/>
              </a:ext>
            </a:extLst>
          </a:blip>
          <a:srcRect l="19787" t="3980" r="17615" b="12843"/>
          <a:stretch/>
        </p:blipFill>
        <p:spPr>
          <a:xfrm>
            <a:off x="1" y="2508452"/>
            <a:ext cx="5903458" cy="3787124"/>
          </a:xfrm>
          <a:prstGeom prst="rect">
            <a:avLst/>
          </a:prstGeom>
        </p:spPr>
      </p:pic>
      <p:pic>
        <p:nvPicPr>
          <p:cNvPr id="8" name="图片 7">
            <a:extLst>
              <a:ext uri="{FF2B5EF4-FFF2-40B4-BE49-F238E27FC236}">
                <a16:creationId xmlns:a16="http://schemas.microsoft.com/office/drawing/2014/main" id="{E110C706-6CB2-4A81-A2BD-C7A2626D2AFF}"/>
              </a:ext>
            </a:extLst>
          </p:cNvPr>
          <p:cNvPicPr>
            <a:picLocks noChangeAspect="1"/>
          </p:cNvPicPr>
          <p:nvPr/>
        </p:nvPicPr>
        <p:blipFill rotWithShape="1">
          <a:blip r:embed="rId4">
            <a:extLst>
              <a:ext uri="{28A0092B-C50C-407E-A947-70E740481C1C}">
                <a14:useLocalDpi xmlns:a14="http://schemas.microsoft.com/office/drawing/2010/main" val="0"/>
              </a:ext>
            </a:extLst>
          </a:blip>
          <a:srcRect l="20653" t="5206" r="17044" b="13455"/>
          <a:stretch/>
        </p:blipFill>
        <p:spPr>
          <a:xfrm>
            <a:off x="6183856" y="2632610"/>
            <a:ext cx="6008144" cy="3787124"/>
          </a:xfrm>
          <a:prstGeom prst="rect">
            <a:avLst/>
          </a:prstGeom>
        </p:spPr>
      </p:pic>
    </p:spTree>
    <p:extLst>
      <p:ext uri="{BB962C8B-B14F-4D97-AF65-F5344CB8AC3E}">
        <p14:creationId xmlns:p14="http://schemas.microsoft.com/office/powerpoint/2010/main" val="3517149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A3E042-B885-4F0D-8A12-4FA3565EB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5086"/>
            <a:ext cx="12192000" cy="5886450"/>
          </a:xfrm>
          <a:prstGeom prst="rect">
            <a:avLst/>
          </a:prstGeom>
        </p:spPr>
      </p:pic>
      <p:sp>
        <p:nvSpPr>
          <p:cNvPr id="6" name="文本框 5">
            <a:extLst>
              <a:ext uri="{FF2B5EF4-FFF2-40B4-BE49-F238E27FC236}">
                <a16:creationId xmlns:a16="http://schemas.microsoft.com/office/drawing/2014/main" id="{B01D54D9-74ED-41D2-AB17-6889F978457F}"/>
              </a:ext>
            </a:extLst>
          </p:cNvPr>
          <p:cNvSpPr txBox="1"/>
          <p:nvPr/>
        </p:nvSpPr>
        <p:spPr>
          <a:xfrm>
            <a:off x="223735" y="155642"/>
            <a:ext cx="3180946" cy="461665"/>
          </a:xfrm>
          <a:prstGeom prst="rect">
            <a:avLst/>
          </a:prstGeom>
          <a:noFill/>
        </p:spPr>
        <p:txBody>
          <a:bodyPr wrap="square" rtlCol="0">
            <a:spAutoFit/>
          </a:bodyPr>
          <a:lstStyle/>
          <a:p>
            <a:r>
              <a:rPr lang="en-US" altLang="zh-CN" sz="2400" dirty="0"/>
              <a:t>Global Phase Diagram</a:t>
            </a:r>
            <a:endParaRPr lang="zh-CN" altLang="en-US" sz="24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D6B9418-69C0-42B4-A2D6-F6F50DE6ADC6}"/>
                  </a:ext>
                </a:extLst>
              </p:cNvPr>
              <p:cNvSpPr/>
              <p:nvPr/>
            </p:nvSpPr>
            <p:spPr>
              <a:xfrm>
                <a:off x="4448407" y="194264"/>
                <a:ext cx="5646546" cy="400110"/>
              </a:xfrm>
              <a:prstGeom prst="rect">
                <a:avLst/>
              </a:prstGeom>
            </p:spPr>
            <p:txBody>
              <a:bodyPr wrap="none">
                <a:spAutoFit/>
              </a:bodyPr>
              <a:lstStyle/>
              <a:p>
                <a:pPr algn="ctr"/>
                <a14:m>
                  <m:oMath xmlns:m="http://schemas.openxmlformats.org/officeDocument/2006/math">
                    <m:r>
                      <a:rPr lang="en-US" altLang="zh-CN" sz="2000" i="1" smtClean="0">
                        <a:solidFill>
                          <a:srgbClr val="0000CC"/>
                        </a:solidFill>
                        <a:latin typeface="Cambria Math" panose="02040503050406030204" pitchFamily="18" charset="0"/>
                      </a:rPr>
                      <m:t>𝐽</m:t>
                    </m:r>
                    <m:r>
                      <a:rPr lang="en-US" altLang="zh-CN" sz="2000" i="1" smtClean="0">
                        <a:solidFill>
                          <a:srgbClr val="0000CC"/>
                        </a:solidFill>
                        <a:latin typeface="Cambria Math" panose="02040503050406030204" pitchFamily="18" charset="0"/>
                      </a:rPr>
                      <m:t>=</m:t>
                    </m:r>
                    <m:r>
                      <a:rPr lang="en-US" altLang="zh-CN" sz="2000" i="1" smtClean="0">
                        <a:solidFill>
                          <a:srgbClr val="0000CC"/>
                        </a:solidFill>
                        <a:latin typeface="Cambria Math" panose="02040503050406030204" pitchFamily="18" charset="0"/>
                      </a:rPr>
                      <m:t>𝐴</m:t>
                    </m:r>
                    <m:func>
                      <m:funcPr>
                        <m:ctrlPr>
                          <a:rPr lang="en-US" altLang="zh-CN" sz="2000" i="1">
                            <a:solidFill>
                              <a:srgbClr val="0000CC"/>
                            </a:solidFill>
                            <a:latin typeface="Cambria Math" panose="02040503050406030204" pitchFamily="18" charset="0"/>
                          </a:rPr>
                        </m:ctrlPr>
                      </m:funcPr>
                      <m:fName>
                        <m:r>
                          <m:rPr>
                            <m:sty m:val="p"/>
                          </m:rPr>
                          <a:rPr lang="en-US" altLang="zh-CN" sz="2000">
                            <a:solidFill>
                              <a:srgbClr val="0000CC"/>
                            </a:solidFill>
                            <a:latin typeface="Cambria Math" panose="02040503050406030204" pitchFamily="18" charset="0"/>
                          </a:rPr>
                          <m:t>sin</m:t>
                        </m:r>
                      </m:fName>
                      <m:e>
                        <m:r>
                          <a:rPr lang="en-US" altLang="zh-CN" sz="2000" b="0" i="1" smtClean="0">
                            <a:solidFill>
                              <a:srgbClr val="0000CC"/>
                            </a:solidFill>
                            <a:latin typeface="Cambria Math" panose="02040503050406030204" pitchFamily="18" charset="0"/>
                          </a:rPr>
                          <m:t>𝛼</m:t>
                        </m:r>
                      </m:e>
                    </m:func>
                    <m:func>
                      <m:funcPr>
                        <m:ctrlPr>
                          <a:rPr lang="en-US" altLang="zh-CN" sz="2000" b="0" i="1" smtClean="0">
                            <a:solidFill>
                              <a:srgbClr val="0000CC"/>
                            </a:solidFill>
                            <a:latin typeface="Cambria Math" panose="02040503050406030204" pitchFamily="18" charset="0"/>
                          </a:rPr>
                        </m:ctrlPr>
                      </m:funcPr>
                      <m:fName>
                        <m:r>
                          <m:rPr>
                            <m:sty m:val="p"/>
                          </m:rPr>
                          <a:rPr lang="en-US" altLang="zh-CN" sz="2000" b="0" i="0" smtClean="0">
                            <a:solidFill>
                              <a:srgbClr val="0000CC"/>
                            </a:solidFill>
                            <a:latin typeface="Cambria Math" panose="02040503050406030204" pitchFamily="18" charset="0"/>
                          </a:rPr>
                          <m:t>sin</m:t>
                        </m:r>
                      </m:fName>
                      <m:e>
                        <m:r>
                          <a:rPr lang="en-US" altLang="zh-CN" sz="2000" b="0" i="1" smtClean="0">
                            <a:solidFill>
                              <a:srgbClr val="0000CC"/>
                            </a:solidFill>
                            <a:latin typeface="Cambria Math" panose="02040503050406030204" pitchFamily="18" charset="0"/>
                          </a:rPr>
                          <m:t>𝛽</m:t>
                        </m:r>
                      </m:e>
                    </m:func>
                  </m:oMath>
                </a14:m>
                <a:r>
                  <a:rPr lang="en-US" altLang="zh-CN" sz="2000" dirty="0">
                    <a:solidFill>
                      <a:srgbClr val="0000CC"/>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solidFill>
                          <a:srgbClr val="0000CC"/>
                        </a:solidFill>
                        <a:latin typeface="Cambria Math" panose="02040503050406030204" pitchFamily="18" charset="0"/>
                      </a:rPr>
                      <m:t>𝐾</m:t>
                    </m:r>
                    <m:r>
                      <a:rPr lang="en-US" altLang="zh-CN" sz="2000" i="1">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𝐴</m:t>
                    </m:r>
                    <m:func>
                      <m:funcPr>
                        <m:ctrlPr>
                          <a:rPr lang="en-US" altLang="zh-CN" sz="2000" i="1" smtClean="0">
                            <a:solidFill>
                              <a:srgbClr val="0000CC"/>
                            </a:solidFill>
                            <a:latin typeface="Cambria Math" panose="02040503050406030204" pitchFamily="18" charset="0"/>
                          </a:rPr>
                        </m:ctrlPr>
                      </m:funcPr>
                      <m:fName>
                        <m:r>
                          <m:rPr>
                            <m:sty m:val="p"/>
                          </m:rPr>
                          <a:rPr lang="en-US" altLang="zh-CN" sz="2000">
                            <a:solidFill>
                              <a:srgbClr val="0000CC"/>
                            </a:solidFill>
                            <a:latin typeface="Cambria Math" panose="02040503050406030204" pitchFamily="18" charset="0"/>
                          </a:rPr>
                          <m:t>sin</m:t>
                        </m:r>
                      </m:fName>
                      <m:e>
                        <m:r>
                          <a:rPr lang="en-US" altLang="zh-CN" sz="2000" b="0" i="1" smtClean="0">
                            <a:solidFill>
                              <a:srgbClr val="0000CC"/>
                            </a:solidFill>
                            <a:latin typeface="Cambria Math" panose="02040503050406030204" pitchFamily="18" charset="0"/>
                          </a:rPr>
                          <m:t>𝛼</m:t>
                        </m:r>
                      </m:e>
                    </m:func>
                    <m:func>
                      <m:funcPr>
                        <m:ctrlPr>
                          <a:rPr lang="en-US" altLang="zh-CN" sz="2000" i="1">
                            <a:solidFill>
                              <a:srgbClr val="0000CC"/>
                            </a:solidFill>
                            <a:latin typeface="Cambria Math" panose="02040503050406030204" pitchFamily="18" charset="0"/>
                          </a:rPr>
                        </m:ctrlPr>
                      </m:funcPr>
                      <m:fName>
                        <m:r>
                          <m:rPr>
                            <m:sty m:val="p"/>
                          </m:rPr>
                          <a:rPr lang="en-US" altLang="zh-CN" sz="2000" b="0" i="0" smtClean="0">
                            <a:solidFill>
                              <a:srgbClr val="0000CC"/>
                            </a:solidFill>
                            <a:latin typeface="Cambria Math" panose="02040503050406030204" pitchFamily="18" charset="0"/>
                          </a:rPr>
                          <m:t>cos</m:t>
                        </m:r>
                      </m:fName>
                      <m:e>
                        <m:r>
                          <a:rPr lang="en-US" altLang="zh-CN" sz="2000" b="0" i="1" smtClean="0">
                            <a:solidFill>
                              <a:srgbClr val="0000CC"/>
                            </a:solidFill>
                            <a:latin typeface="Cambria Math" panose="02040503050406030204" pitchFamily="18" charset="0"/>
                          </a:rPr>
                          <m:t>𝛽</m:t>
                        </m:r>
                      </m:e>
                    </m:func>
                  </m:oMath>
                </a14:m>
                <a:r>
                  <a:rPr lang="en-US" altLang="zh-CN" sz="2000" dirty="0">
                    <a:solidFill>
                      <a:srgbClr val="0000CC"/>
                    </a:solidFill>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000">
                        <a:solidFill>
                          <a:srgbClr val="0000CC"/>
                        </a:solidFill>
                        <a:latin typeface="Cambria Math" panose="02040503050406030204" pitchFamily="18" charset="0"/>
                      </a:rPr>
                      <m:t>Γ</m:t>
                    </m:r>
                    <m:r>
                      <a:rPr lang="en-US" altLang="zh-CN" sz="2000" i="1">
                        <a:solidFill>
                          <a:srgbClr val="0000CC"/>
                        </a:solidFill>
                        <a:latin typeface="Cambria Math" panose="02040503050406030204" pitchFamily="18" charset="0"/>
                      </a:rPr>
                      <m:t>=</m:t>
                    </m:r>
                    <m:r>
                      <a:rPr lang="en-US" altLang="zh-CN" sz="2000" i="1">
                        <a:solidFill>
                          <a:srgbClr val="0000CC"/>
                        </a:solidFill>
                        <a:latin typeface="Cambria Math" panose="02040503050406030204" pitchFamily="18" charset="0"/>
                      </a:rPr>
                      <m:t>𝐴</m:t>
                    </m:r>
                    <m:func>
                      <m:funcPr>
                        <m:ctrlPr>
                          <a:rPr lang="en-US" altLang="zh-CN" sz="2000" i="1">
                            <a:solidFill>
                              <a:srgbClr val="0000CC"/>
                            </a:solidFill>
                            <a:latin typeface="Cambria Math" panose="02040503050406030204" pitchFamily="18" charset="0"/>
                          </a:rPr>
                        </m:ctrlPr>
                      </m:funcPr>
                      <m:fName>
                        <m:r>
                          <m:rPr>
                            <m:sty m:val="p"/>
                          </m:rPr>
                          <a:rPr lang="en-US" altLang="zh-CN" sz="2000">
                            <a:solidFill>
                              <a:srgbClr val="0000CC"/>
                            </a:solidFill>
                            <a:latin typeface="Cambria Math" panose="02040503050406030204" pitchFamily="18" charset="0"/>
                          </a:rPr>
                          <m:t>cos</m:t>
                        </m:r>
                      </m:fName>
                      <m:e>
                        <m:r>
                          <a:rPr lang="en-US" altLang="zh-CN" sz="2000" b="0" i="1" smtClean="0">
                            <a:solidFill>
                              <a:srgbClr val="0000CC"/>
                            </a:solidFill>
                            <a:latin typeface="Cambria Math" panose="02040503050406030204" pitchFamily="18" charset="0"/>
                          </a:rPr>
                          <m:t>𝛼</m:t>
                        </m:r>
                      </m:e>
                    </m:func>
                  </m:oMath>
                </a14:m>
                <a:endParaRPr lang="en-US" altLang="zh-CN" sz="2000" dirty="0">
                  <a:solidFill>
                    <a:srgbClr val="0000CC"/>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1D6B9418-69C0-42B4-A2D6-F6F50DE6ADC6}"/>
                  </a:ext>
                </a:extLst>
              </p:cNvPr>
              <p:cNvSpPr>
                <a:spLocks noRot="1" noChangeAspect="1" noMove="1" noResize="1" noEditPoints="1" noAdjustHandles="1" noChangeArrowheads="1" noChangeShapeType="1" noTextEdit="1"/>
              </p:cNvSpPr>
              <p:nvPr/>
            </p:nvSpPr>
            <p:spPr>
              <a:xfrm>
                <a:off x="4448407" y="194264"/>
                <a:ext cx="5646546" cy="400110"/>
              </a:xfrm>
              <a:prstGeom prst="rect">
                <a:avLst/>
              </a:prstGeom>
              <a:blipFill>
                <a:blip r:embed="rId3"/>
                <a:stretch>
                  <a:fillRect l="-324"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447E595-81D8-4F84-A2DD-529990D0153E}"/>
                  </a:ext>
                </a:extLst>
              </p:cNvPr>
              <p:cNvSpPr txBox="1"/>
              <p:nvPr/>
            </p:nvSpPr>
            <p:spPr>
              <a:xfrm>
                <a:off x="335603" y="971550"/>
                <a:ext cx="16503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𝛼</m:t>
                      </m:r>
                      <m:r>
                        <a:rPr lang="en-US" altLang="zh-CN" sz="2400" b="0" i="1" smtClean="0">
                          <a:solidFill>
                            <a:srgbClr val="FF0000"/>
                          </a:solidFill>
                          <a:latin typeface="Cambria Math" panose="02040503050406030204" pitchFamily="18" charset="0"/>
                          <a:ea typeface="Cambria Math" panose="02040503050406030204" pitchFamily="18" charset="0"/>
                        </a:rPr>
                        <m:t>∈[0, </m:t>
                      </m:r>
                      <m:r>
                        <a:rPr lang="en-US" altLang="zh-CN" sz="2400" b="0" i="1" smtClean="0">
                          <a:solidFill>
                            <a:srgbClr val="FF0000"/>
                          </a:solidFill>
                          <a:latin typeface="Cambria Math" panose="02040503050406030204" pitchFamily="18" charset="0"/>
                          <a:ea typeface="Cambria Math" panose="02040503050406030204" pitchFamily="18" charset="0"/>
                        </a:rPr>
                        <m:t>𝜋</m:t>
                      </m:r>
                      <m:r>
                        <a:rPr lang="en-US" altLang="zh-CN" sz="2400" b="0" i="1" smtClean="0">
                          <a:solidFill>
                            <a:srgbClr val="FF0000"/>
                          </a:solidFill>
                          <a:latin typeface="Cambria Math" panose="02040503050406030204" pitchFamily="18" charset="0"/>
                          <a:ea typeface="Cambria Math" panose="02040503050406030204" pitchFamily="18" charset="0"/>
                        </a:rPr>
                        <m:t>/2]</m:t>
                      </m:r>
                    </m:oMath>
                  </m:oMathPara>
                </a14:m>
                <a:endParaRPr lang="zh-CN" altLang="en-US" sz="2400" dirty="0">
                  <a:solidFill>
                    <a:srgbClr val="FF0000"/>
                  </a:solidFill>
                </a:endParaRPr>
              </a:p>
            </p:txBody>
          </p:sp>
        </mc:Choice>
        <mc:Fallback xmlns="">
          <p:sp>
            <p:nvSpPr>
              <p:cNvPr id="8" name="文本框 7">
                <a:extLst>
                  <a:ext uri="{FF2B5EF4-FFF2-40B4-BE49-F238E27FC236}">
                    <a16:creationId xmlns:a16="http://schemas.microsoft.com/office/drawing/2014/main" id="{5447E595-81D8-4F84-A2DD-529990D0153E}"/>
                  </a:ext>
                </a:extLst>
              </p:cNvPr>
              <p:cNvSpPr txBox="1">
                <a:spLocks noRot="1" noChangeAspect="1" noMove="1" noResize="1" noEditPoints="1" noAdjustHandles="1" noChangeArrowheads="1" noChangeShapeType="1" noTextEdit="1"/>
              </p:cNvSpPr>
              <p:nvPr/>
            </p:nvSpPr>
            <p:spPr>
              <a:xfrm>
                <a:off x="335603" y="971550"/>
                <a:ext cx="1650388" cy="369332"/>
              </a:xfrm>
              <a:prstGeom prst="rect">
                <a:avLst/>
              </a:prstGeom>
              <a:blipFill>
                <a:blip r:embed="rId4"/>
                <a:stretch>
                  <a:fillRect l="-1476" r="-5904"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EDB8B12-EE13-4D19-B665-D59E5BEFD676}"/>
                  </a:ext>
                </a:extLst>
              </p:cNvPr>
              <p:cNvSpPr txBox="1"/>
              <p:nvPr/>
            </p:nvSpPr>
            <p:spPr>
              <a:xfrm>
                <a:off x="10290567" y="842412"/>
                <a:ext cx="1400512" cy="6276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𝛼</m:t>
                      </m:r>
                      <m:r>
                        <a:rPr lang="en-US" altLang="zh-CN" sz="2400" b="0" i="1" smtClean="0">
                          <a:solidFill>
                            <a:srgbClr val="FF0000"/>
                          </a:solidFill>
                          <a:latin typeface="Cambria Math" panose="02040503050406030204" pitchFamily="18" charset="0"/>
                          <a:ea typeface="Cambria Math" panose="02040503050406030204" pitchFamily="18" charset="0"/>
                        </a:rPr>
                        <m:t>∈[</m:t>
                      </m:r>
                      <m:f>
                        <m:fPr>
                          <m:ctrlPr>
                            <a:rPr lang="en-US" altLang="zh-CN" sz="2400" b="0" i="1" smtClean="0">
                              <a:solidFill>
                                <a:srgbClr val="FF0000"/>
                              </a:solidFill>
                              <a:latin typeface="Cambria Math" panose="02040503050406030204" pitchFamily="18" charset="0"/>
                              <a:ea typeface="Cambria Math" panose="02040503050406030204" pitchFamily="18" charset="0"/>
                            </a:rPr>
                          </m:ctrlPr>
                        </m:fPr>
                        <m:num>
                          <m:r>
                            <a:rPr lang="en-US" altLang="zh-CN" sz="2400" b="0" i="1" smtClean="0">
                              <a:solidFill>
                                <a:srgbClr val="FF0000"/>
                              </a:solidFill>
                              <a:latin typeface="Cambria Math" panose="02040503050406030204" pitchFamily="18" charset="0"/>
                              <a:ea typeface="Cambria Math" panose="02040503050406030204" pitchFamily="18" charset="0"/>
                            </a:rPr>
                            <m:t>𝜋</m:t>
                          </m:r>
                        </m:num>
                        <m:den>
                          <m:r>
                            <a:rPr lang="en-US" altLang="zh-CN" sz="2400" b="0" i="1" smtClean="0">
                              <a:solidFill>
                                <a:srgbClr val="FF0000"/>
                              </a:solidFill>
                              <a:latin typeface="Cambria Math" panose="02040503050406030204" pitchFamily="18" charset="0"/>
                              <a:ea typeface="Cambria Math" panose="02040503050406030204" pitchFamily="18" charset="0"/>
                            </a:rPr>
                            <m:t>2</m:t>
                          </m:r>
                        </m:den>
                      </m:f>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𝜋</m:t>
                      </m:r>
                      <m:r>
                        <a:rPr lang="en-US" altLang="zh-CN" sz="2400"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400" dirty="0">
                  <a:solidFill>
                    <a:srgbClr val="FF0000"/>
                  </a:solidFill>
                </a:endParaRPr>
              </a:p>
            </p:txBody>
          </p:sp>
        </mc:Choice>
        <mc:Fallback xmlns="">
          <p:sp>
            <p:nvSpPr>
              <p:cNvPr id="10" name="文本框 9">
                <a:extLst>
                  <a:ext uri="{FF2B5EF4-FFF2-40B4-BE49-F238E27FC236}">
                    <a16:creationId xmlns:a16="http://schemas.microsoft.com/office/drawing/2014/main" id="{0EDB8B12-EE13-4D19-B665-D59E5BEFD676}"/>
                  </a:ext>
                </a:extLst>
              </p:cNvPr>
              <p:cNvSpPr txBox="1">
                <a:spLocks noRot="1" noChangeAspect="1" noMove="1" noResize="1" noEditPoints="1" noAdjustHandles="1" noChangeArrowheads="1" noChangeShapeType="1" noTextEdit="1"/>
              </p:cNvSpPr>
              <p:nvPr/>
            </p:nvSpPr>
            <p:spPr>
              <a:xfrm>
                <a:off x="10290567" y="842412"/>
                <a:ext cx="1400512" cy="627608"/>
              </a:xfrm>
              <a:prstGeom prst="rect">
                <a:avLst/>
              </a:prstGeom>
              <a:blipFill>
                <a:blip r:embed="rId5"/>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4CC08427-9F09-4373-BF8B-7FE61147E16A}"/>
              </a:ext>
            </a:extLst>
          </p:cNvPr>
          <p:cNvSpPr txBox="1"/>
          <p:nvPr/>
        </p:nvSpPr>
        <p:spPr>
          <a:xfrm>
            <a:off x="2220686" y="4889241"/>
            <a:ext cx="1082351" cy="1200329"/>
          </a:xfrm>
          <a:prstGeom prst="rect">
            <a:avLst/>
          </a:prstGeom>
          <a:noFill/>
        </p:spPr>
        <p:txBody>
          <a:bodyPr wrap="square" rtlCol="0">
            <a:spAutoFit/>
          </a:bodyPr>
          <a:lstStyle/>
          <a:p>
            <a:r>
              <a:rPr lang="en-US" altLang="zh-CN" dirty="0"/>
              <a:t>FM</a:t>
            </a:r>
            <a:r>
              <a:rPr lang="zh-CN" altLang="en-US" dirty="0"/>
              <a:t>垂直于</a:t>
            </a:r>
            <a:r>
              <a:rPr lang="en-US" altLang="zh-CN" dirty="0"/>
              <a:t>(111)</a:t>
            </a:r>
            <a:r>
              <a:rPr lang="zh-CN" altLang="en-US" dirty="0"/>
              <a:t>方向的平面内</a:t>
            </a:r>
          </a:p>
        </p:txBody>
      </p:sp>
      <p:sp>
        <p:nvSpPr>
          <p:cNvPr id="3" name="文本框 2">
            <a:extLst>
              <a:ext uri="{FF2B5EF4-FFF2-40B4-BE49-F238E27FC236}">
                <a16:creationId xmlns:a16="http://schemas.microsoft.com/office/drawing/2014/main" id="{8C6D7143-9E34-43C8-9AD2-155C74E451A6}"/>
              </a:ext>
            </a:extLst>
          </p:cNvPr>
          <p:cNvSpPr txBox="1"/>
          <p:nvPr/>
        </p:nvSpPr>
        <p:spPr>
          <a:xfrm>
            <a:off x="8462865" y="4841098"/>
            <a:ext cx="1156996" cy="646331"/>
          </a:xfrm>
          <a:prstGeom prst="rect">
            <a:avLst/>
          </a:prstGeom>
          <a:noFill/>
        </p:spPr>
        <p:txBody>
          <a:bodyPr wrap="square" rtlCol="0">
            <a:spAutoFit/>
          </a:bodyPr>
          <a:lstStyle/>
          <a:p>
            <a:r>
              <a:rPr lang="en-US" altLang="zh-CN" dirty="0"/>
              <a:t>FM</a:t>
            </a:r>
            <a:r>
              <a:rPr lang="zh-CN" altLang="en-US" dirty="0"/>
              <a:t>沿着</a:t>
            </a:r>
            <a:r>
              <a:rPr lang="en-US" altLang="zh-CN" dirty="0"/>
              <a:t>(111)</a:t>
            </a:r>
            <a:r>
              <a:rPr lang="zh-CN" altLang="en-US" dirty="0"/>
              <a:t>方向</a:t>
            </a:r>
          </a:p>
        </p:txBody>
      </p:sp>
      <p:cxnSp>
        <p:nvCxnSpPr>
          <p:cNvPr id="9" name="直接箭头连接符 8">
            <a:extLst>
              <a:ext uri="{FF2B5EF4-FFF2-40B4-BE49-F238E27FC236}">
                <a16:creationId xmlns:a16="http://schemas.microsoft.com/office/drawing/2014/main" id="{D40C2B77-FC6F-4E39-B8C8-0EEA6B350A34}"/>
              </a:ext>
            </a:extLst>
          </p:cNvPr>
          <p:cNvCxnSpPr>
            <a:cxnSpLocks/>
          </p:cNvCxnSpPr>
          <p:nvPr/>
        </p:nvCxnSpPr>
        <p:spPr>
          <a:xfrm rot="-1380000">
            <a:off x="3134888" y="6425614"/>
            <a:ext cx="746449" cy="30791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F575AAC-208B-40A3-AFB7-05EEE821248F}"/>
              </a:ext>
            </a:extLst>
          </p:cNvPr>
          <p:cNvSpPr txBox="1"/>
          <p:nvPr/>
        </p:nvSpPr>
        <p:spPr>
          <a:xfrm>
            <a:off x="3911823" y="6401246"/>
            <a:ext cx="1439693" cy="369332"/>
          </a:xfrm>
          <a:prstGeom prst="rect">
            <a:avLst/>
          </a:prstGeom>
          <a:noFill/>
        </p:spPr>
        <p:txBody>
          <a:bodyPr wrap="square" rtlCol="0">
            <a:spAutoFit/>
          </a:bodyPr>
          <a:lstStyle/>
          <a:p>
            <a:r>
              <a:rPr lang="en-US" altLang="zh-CN" dirty="0"/>
              <a:t>FM</a:t>
            </a:r>
            <a:r>
              <a:rPr lang="zh-CN" altLang="en-US" dirty="0"/>
              <a:t>任意方向</a:t>
            </a:r>
          </a:p>
        </p:txBody>
      </p:sp>
      <p:sp>
        <p:nvSpPr>
          <p:cNvPr id="12" name="文本框 11">
            <a:extLst>
              <a:ext uri="{FF2B5EF4-FFF2-40B4-BE49-F238E27FC236}">
                <a16:creationId xmlns:a16="http://schemas.microsoft.com/office/drawing/2014/main" id="{EA3C3899-C520-4D6D-8820-AECDF67063D6}"/>
              </a:ext>
            </a:extLst>
          </p:cNvPr>
          <p:cNvSpPr txBox="1"/>
          <p:nvPr/>
        </p:nvSpPr>
        <p:spPr>
          <a:xfrm>
            <a:off x="1293780" y="2811294"/>
            <a:ext cx="846306" cy="369332"/>
          </a:xfrm>
          <a:prstGeom prst="rect">
            <a:avLst/>
          </a:prstGeom>
          <a:noFill/>
        </p:spPr>
        <p:txBody>
          <a:bodyPr wrap="square" rtlCol="0">
            <a:spAutoFit/>
          </a:bodyPr>
          <a:lstStyle/>
          <a:p>
            <a:r>
              <a:rPr lang="en-US" altLang="zh-CN" dirty="0"/>
              <a:t>Stripe</a:t>
            </a:r>
            <a:endParaRPr lang="zh-CN" altLang="en-US" dirty="0"/>
          </a:p>
        </p:txBody>
      </p:sp>
      <p:sp>
        <p:nvSpPr>
          <p:cNvPr id="13" name="文本框 12">
            <a:extLst>
              <a:ext uri="{FF2B5EF4-FFF2-40B4-BE49-F238E27FC236}">
                <a16:creationId xmlns:a16="http://schemas.microsoft.com/office/drawing/2014/main" id="{A04FF9B0-0985-4DF3-9124-FF2E27447F0A}"/>
              </a:ext>
            </a:extLst>
          </p:cNvPr>
          <p:cNvSpPr txBox="1"/>
          <p:nvPr/>
        </p:nvSpPr>
        <p:spPr>
          <a:xfrm>
            <a:off x="2908570" y="1731523"/>
            <a:ext cx="914400" cy="646331"/>
          </a:xfrm>
          <a:prstGeom prst="rect">
            <a:avLst/>
          </a:prstGeom>
          <a:noFill/>
        </p:spPr>
        <p:txBody>
          <a:bodyPr wrap="square" rtlCol="0">
            <a:spAutoFit/>
          </a:bodyPr>
          <a:lstStyle/>
          <a:p>
            <a:r>
              <a:rPr lang="en-US" altLang="zh-CN" dirty="0"/>
              <a:t>120</a:t>
            </a:r>
            <a:r>
              <a:rPr lang="zh-CN" altLang="en-US" dirty="0"/>
              <a:t>度</a:t>
            </a:r>
            <a:r>
              <a:rPr lang="en-US" altLang="zh-CN" dirty="0"/>
              <a:t>Neel</a:t>
            </a:r>
            <a:r>
              <a:rPr lang="zh-CN" altLang="en-US" dirty="0"/>
              <a:t>序</a:t>
            </a:r>
          </a:p>
        </p:txBody>
      </p:sp>
      <p:sp>
        <p:nvSpPr>
          <p:cNvPr id="14" name="文本框 13">
            <a:extLst>
              <a:ext uri="{FF2B5EF4-FFF2-40B4-BE49-F238E27FC236}">
                <a16:creationId xmlns:a16="http://schemas.microsoft.com/office/drawing/2014/main" id="{21041B74-D624-46A5-9313-79AD2B925564}"/>
              </a:ext>
            </a:extLst>
          </p:cNvPr>
          <p:cNvSpPr txBox="1"/>
          <p:nvPr/>
        </p:nvSpPr>
        <p:spPr>
          <a:xfrm>
            <a:off x="3404681" y="2908570"/>
            <a:ext cx="1274323" cy="369332"/>
          </a:xfrm>
          <a:prstGeom prst="rect">
            <a:avLst/>
          </a:prstGeom>
          <a:noFill/>
        </p:spPr>
        <p:txBody>
          <a:bodyPr wrap="square" rtlCol="0">
            <a:spAutoFit/>
          </a:bodyPr>
          <a:lstStyle/>
          <a:p>
            <a:r>
              <a:rPr lang="en-US" altLang="zh-CN" dirty="0"/>
              <a:t>Z2-Vortex</a:t>
            </a:r>
          </a:p>
        </p:txBody>
      </p:sp>
      <p:sp>
        <p:nvSpPr>
          <p:cNvPr id="15" name="文本框 14">
            <a:extLst>
              <a:ext uri="{FF2B5EF4-FFF2-40B4-BE49-F238E27FC236}">
                <a16:creationId xmlns:a16="http://schemas.microsoft.com/office/drawing/2014/main" id="{E87814F0-6FBC-486F-AA72-40CFFE9EC20F}"/>
              </a:ext>
            </a:extLst>
          </p:cNvPr>
          <p:cNvSpPr txBox="1"/>
          <p:nvPr/>
        </p:nvSpPr>
        <p:spPr>
          <a:xfrm>
            <a:off x="8570068" y="2631571"/>
            <a:ext cx="1595336" cy="923330"/>
          </a:xfrm>
          <a:prstGeom prst="rect">
            <a:avLst/>
          </a:prstGeom>
          <a:noFill/>
        </p:spPr>
        <p:txBody>
          <a:bodyPr wrap="square" rtlCol="0">
            <a:spAutoFit/>
          </a:bodyPr>
          <a:lstStyle/>
          <a:p>
            <a:r>
              <a:rPr lang="en-US" altLang="zh-CN" dirty="0"/>
              <a:t>Stripe</a:t>
            </a:r>
            <a:r>
              <a:rPr lang="zh-CN" altLang="en-US" dirty="0"/>
              <a:t>沿着</a:t>
            </a:r>
            <a:r>
              <a:rPr lang="en-US" altLang="zh-CN" dirty="0"/>
              <a:t>(111)</a:t>
            </a:r>
            <a:r>
              <a:rPr lang="zh-CN" altLang="en-US" dirty="0"/>
              <a:t>方向整体旋转</a:t>
            </a:r>
            <a:r>
              <a:rPr lang="en-US" altLang="zh-CN" dirty="0"/>
              <a:t>180</a:t>
            </a:r>
            <a:r>
              <a:rPr lang="zh-CN" altLang="en-US" dirty="0"/>
              <a:t>度</a:t>
            </a:r>
          </a:p>
        </p:txBody>
      </p:sp>
      <p:cxnSp>
        <p:nvCxnSpPr>
          <p:cNvPr id="17" name="直接箭头连接符 16">
            <a:extLst>
              <a:ext uri="{FF2B5EF4-FFF2-40B4-BE49-F238E27FC236}">
                <a16:creationId xmlns:a16="http://schemas.microsoft.com/office/drawing/2014/main" id="{B933E30B-CAB4-4580-BC8E-A36250D1690C}"/>
              </a:ext>
            </a:extLst>
          </p:cNvPr>
          <p:cNvCxnSpPr/>
          <p:nvPr/>
        </p:nvCxnSpPr>
        <p:spPr>
          <a:xfrm>
            <a:off x="5087566" y="4841098"/>
            <a:ext cx="700391" cy="45074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6F9FF8E-EB3F-4907-B7CB-57BC9178DE7B}"/>
              </a:ext>
            </a:extLst>
          </p:cNvPr>
          <p:cNvSpPr txBox="1"/>
          <p:nvPr/>
        </p:nvSpPr>
        <p:spPr>
          <a:xfrm>
            <a:off x="5683864" y="5126702"/>
            <a:ext cx="824271" cy="369332"/>
          </a:xfrm>
          <a:prstGeom prst="rect">
            <a:avLst/>
          </a:prstGeom>
          <a:noFill/>
        </p:spPr>
        <p:txBody>
          <a:bodyPr wrap="square" rtlCol="0">
            <a:spAutoFit/>
          </a:bodyPr>
          <a:lstStyle/>
          <a:p>
            <a:r>
              <a:rPr lang="en-US" altLang="zh-CN" dirty="0"/>
              <a:t>Spiral</a:t>
            </a:r>
            <a:endParaRPr lang="zh-CN" altLang="en-US" dirty="0"/>
          </a:p>
        </p:txBody>
      </p:sp>
    </p:spTree>
    <p:extLst>
      <p:ext uri="{BB962C8B-B14F-4D97-AF65-F5344CB8AC3E}">
        <p14:creationId xmlns:p14="http://schemas.microsoft.com/office/powerpoint/2010/main" val="180039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6675664-D722-4A5A-A599-6EE5692D7E4F}"/>
              </a:ext>
            </a:extLst>
          </p:cNvPr>
          <p:cNvGrpSpPr/>
          <p:nvPr/>
        </p:nvGrpSpPr>
        <p:grpSpPr>
          <a:xfrm>
            <a:off x="6606626" y="96197"/>
            <a:ext cx="5585374" cy="3386640"/>
            <a:chOff x="6606626" y="96197"/>
            <a:chExt cx="5585374" cy="3386640"/>
          </a:xfrm>
        </p:grpSpPr>
        <p:pic>
          <p:nvPicPr>
            <p:cNvPr id="7" name="图片 6">
              <a:extLst>
                <a:ext uri="{FF2B5EF4-FFF2-40B4-BE49-F238E27FC236}">
                  <a16:creationId xmlns:a16="http://schemas.microsoft.com/office/drawing/2014/main" id="{132C732E-872D-4BB2-92F0-277C43443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626" y="96197"/>
              <a:ext cx="5585374" cy="3386640"/>
            </a:xfrm>
            <a:prstGeom prst="rect">
              <a:avLst/>
            </a:prstGeom>
          </p:spPr>
        </p:pic>
        <p:sp>
          <p:nvSpPr>
            <p:cNvPr id="8" name="文本框 7">
              <a:extLst>
                <a:ext uri="{FF2B5EF4-FFF2-40B4-BE49-F238E27FC236}">
                  <a16:creationId xmlns:a16="http://schemas.microsoft.com/office/drawing/2014/main" id="{0A1219C4-E55C-4C73-9661-EA9BFE5D6832}"/>
                </a:ext>
              </a:extLst>
            </p:cNvPr>
            <p:cNvSpPr txBox="1"/>
            <p:nvPr/>
          </p:nvSpPr>
          <p:spPr>
            <a:xfrm>
              <a:off x="10823511" y="2924079"/>
              <a:ext cx="690466" cy="369332"/>
            </a:xfrm>
            <a:prstGeom prst="rect">
              <a:avLst/>
            </a:prstGeom>
            <a:noFill/>
          </p:spPr>
          <p:txBody>
            <a:bodyPr wrap="square" rtlCol="0">
              <a:spAutoFit/>
            </a:bodyPr>
            <a:lstStyle/>
            <a:p>
              <a:r>
                <a:rPr lang="zh-CN" altLang="en-US" dirty="0"/>
                <a:t>图</a:t>
              </a:r>
              <a:r>
                <a:rPr lang="en-US" altLang="zh-CN" dirty="0"/>
                <a:t>(1)</a:t>
              </a:r>
              <a:endParaRPr lang="zh-CN" altLang="en-US" dirty="0"/>
            </a:p>
          </p:txBody>
        </p:sp>
        <p:cxnSp>
          <p:nvCxnSpPr>
            <p:cNvPr id="11" name="直接箭头连接符 10">
              <a:extLst>
                <a:ext uri="{FF2B5EF4-FFF2-40B4-BE49-F238E27FC236}">
                  <a16:creationId xmlns:a16="http://schemas.microsoft.com/office/drawing/2014/main" id="{AD7F4A89-647C-43E3-8542-1C3027992D33}"/>
                </a:ext>
              </a:extLst>
            </p:cNvPr>
            <p:cNvCxnSpPr>
              <a:cxnSpLocks/>
            </p:cNvCxnSpPr>
            <p:nvPr/>
          </p:nvCxnSpPr>
          <p:spPr>
            <a:xfrm rot="-1800000" flipV="1">
              <a:off x="9033093" y="1789517"/>
              <a:ext cx="1080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7CFB6B7-E624-4CED-AFFC-42DE78EF06E5}"/>
                </a:ext>
              </a:extLst>
            </p:cNvPr>
            <p:cNvCxnSpPr>
              <a:cxnSpLocks/>
            </p:cNvCxnSpPr>
            <p:nvPr/>
          </p:nvCxnSpPr>
          <p:spPr>
            <a:xfrm rot="1800000" flipV="1">
              <a:off x="9033093" y="2402359"/>
              <a:ext cx="1080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E527F0A-89F4-44D8-8131-616C0FB23B0C}"/>
                    </a:ext>
                  </a:extLst>
                </p:cNvPr>
                <p:cNvSpPr txBox="1"/>
                <p:nvPr/>
              </p:nvSpPr>
              <p:spPr>
                <a:xfrm>
                  <a:off x="9557884" y="1766115"/>
                  <a:ext cx="312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0E527F0A-89F4-44D8-8131-616C0FB23B0C}"/>
                    </a:ext>
                  </a:extLst>
                </p:cNvPr>
                <p:cNvSpPr txBox="1">
                  <a:spLocks noRot="1" noChangeAspect="1" noMove="1" noResize="1" noEditPoints="1" noAdjustHandles="1" noChangeArrowheads="1" noChangeShapeType="1" noTextEdit="1"/>
                </p:cNvSpPr>
                <p:nvPr/>
              </p:nvSpPr>
              <p:spPr>
                <a:xfrm>
                  <a:off x="9557884" y="1766115"/>
                  <a:ext cx="312521" cy="276999"/>
                </a:xfrm>
                <a:prstGeom prst="rect">
                  <a:avLst/>
                </a:prstGeom>
                <a:blipFill>
                  <a:blip r:embed="rId3"/>
                  <a:stretch>
                    <a:fillRect l="-9804" r="-588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D927359-E8AC-4376-9426-88191C904AF2}"/>
                    </a:ext>
                  </a:extLst>
                </p:cNvPr>
                <p:cNvSpPr/>
                <p:nvPr/>
              </p:nvSpPr>
              <p:spPr>
                <a:xfrm>
                  <a:off x="9468211" y="2141431"/>
                  <a:ext cx="4918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5" name="矩形 14">
                  <a:extLst>
                    <a:ext uri="{FF2B5EF4-FFF2-40B4-BE49-F238E27FC236}">
                      <a16:creationId xmlns:a16="http://schemas.microsoft.com/office/drawing/2014/main" id="{BD927359-E8AC-4376-9426-88191C904AF2}"/>
                    </a:ext>
                  </a:extLst>
                </p:cNvPr>
                <p:cNvSpPr>
                  <a:spLocks noRot="1" noChangeAspect="1" noMove="1" noResize="1" noEditPoints="1" noAdjustHandles="1" noChangeArrowheads="1" noChangeShapeType="1" noTextEdit="1"/>
                </p:cNvSpPr>
                <p:nvPr/>
              </p:nvSpPr>
              <p:spPr>
                <a:xfrm>
                  <a:off x="9468211" y="2141431"/>
                  <a:ext cx="491865" cy="369332"/>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BA760BB-C3EC-4BC0-9D9A-2C9E09BB6383}"/>
                  </a:ext>
                </a:extLst>
              </p:cNvPr>
              <p:cNvSpPr txBox="1"/>
              <p:nvPr/>
            </p:nvSpPr>
            <p:spPr>
              <a:xfrm>
                <a:off x="496460" y="1998404"/>
                <a:ext cx="7930956" cy="42147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系统基态是</a:t>
                </a:r>
                <a14:m>
                  <m:oMath xmlns:m="http://schemas.openxmlformats.org/officeDocument/2006/math">
                    <m:r>
                      <a:rPr lang="en-US" altLang="zh-CN" sz="2000" b="0" i="1" smtClean="0">
                        <a:latin typeface="Cambria Math" panose="02040503050406030204" pitchFamily="18" charset="0"/>
                      </a:rPr>
                      <m:t>120</m:t>
                    </m:r>
                    <m:r>
                      <a:rPr lang="en-US" altLang="zh-CN" sz="2000" b="0" i="1" smtClean="0">
                        <a:latin typeface="Cambria Math" panose="02040503050406030204" pitchFamily="18" charset="0"/>
                        <a:ea typeface="Cambria Math" panose="02040503050406030204" pitchFamily="18" charset="0"/>
                      </a:rPr>
                      <m:t>°</m:t>
                    </m:r>
                  </m:oMath>
                </a14:m>
                <a:r>
                  <a:rPr lang="zh-CN" altLang="en-US" sz="2000" dirty="0"/>
                  <a:t> </a:t>
                </a:r>
                <a:r>
                  <a:rPr lang="en-US" altLang="zh-CN" sz="2000" dirty="0"/>
                  <a:t>Neel</a:t>
                </a:r>
                <a:r>
                  <a:rPr lang="zh-CN" altLang="en-US" sz="2000" dirty="0"/>
                  <a:t>序</a:t>
                </a:r>
                <a:r>
                  <a:rPr lang="en-US" altLang="zh-CN" sz="2000" dirty="0"/>
                  <a:t>,</a:t>
                </a:r>
                <a:r>
                  <a:rPr lang="zh-CN" altLang="en-US" sz="2000" dirty="0"/>
                  <a:t>基态能量</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𝑬</m:t>
                        </m:r>
                      </m:e>
                      <m:sub>
                        <m:r>
                          <a:rPr lang="en-US" altLang="zh-CN" sz="2000" b="1" i="1" smtClean="0">
                            <a:solidFill>
                              <a:srgbClr val="FF0000"/>
                            </a:solidFill>
                            <a:latin typeface="Cambria Math" panose="02040503050406030204" pitchFamily="18" charset="0"/>
                          </a:rPr>
                          <m:t>𝟎</m:t>
                        </m:r>
                      </m:sub>
                    </m:sSub>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𝟑</m:t>
                        </m:r>
                      </m:num>
                      <m:den>
                        <m:r>
                          <a:rPr lang="en-US" altLang="zh-CN" sz="2000" b="1" i="1" smtClean="0">
                            <a:solidFill>
                              <a:srgbClr val="FF0000"/>
                            </a:solidFill>
                            <a:latin typeface="Cambria Math" panose="02040503050406030204" pitchFamily="18" charset="0"/>
                          </a:rPr>
                          <m:t>𝟐</m:t>
                        </m:r>
                      </m:den>
                    </m:f>
                    <m:r>
                      <a:rPr lang="en-US" altLang="zh-CN" sz="2000" b="1" i="1" smtClean="0">
                        <a:solidFill>
                          <a:srgbClr val="FF0000"/>
                        </a:solidFill>
                        <a:latin typeface="Cambria Math" panose="02040503050406030204" pitchFamily="18" charset="0"/>
                      </a:rPr>
                      <m:t>𝑵</m:t>
                    </m:r>
                  </m:oMath>
                </a14:m>
                <a:r>
                  <a:rPr lang="en-US" altLang="zh-CN" sz="2000" dirty="0"/>
                  <a:t>,</a:t>
                </a:r>
                <a:r>
                  <a:rPr lang="zh-CN" altLang="en-US" sz="2000" dirty="0"/>
                  <a:t>其中</a:t>
                </a:r>
                <a:r>
                  <a:rPr lang="en-US" altLang="zh-CN" sz="2000" dirty="0"/>
                  <a:t>N</a:t>
                </a:r>
                <a:r>
                  <a:rPr lang="zh-CN" altLang="en-US" sz="2000" dirty="0"/>
                  <a:t>是系统格点数目</a:t>
                </a:r>
                <a:r>
                  <a:rPr lang="en-US" altLang="zh-CN" sz="2000" dirty="0"/>
                  <a:t>;</a:t>
                </a:r>
              </a:p>
              <a:p>
                <a:pPr marL="285750" indent="-285750">
                  <a:lnSpc>
                    <a:spcPct val="150000"/>
                  </a:lnSpc>
                  <a:buFont typeface="Arial" panose="020B0604020202020204" pitchFamily="34" charset="0"/>
                  <a:buChar char="•"/>
                </a:pPr>
                <a:r>
                  <a:rPr lang="zh-CN" altLang="en-US" sz="2000" dirty="0"/>
                  <a:t>磁元胞包含三个格点</a:t>
                </a:r>
                <a:r>
                  <a:rPr lang="en-US" altLang="zh-CN" sz="2000" dirty="0"/>
                  <a:t>,</a:t>
                </a:r>
                <a:r>
                  <a:rPr lang="zh-CN" altLang="en-US" sz="2000" dirty="0"/>
                  <a:t>如图</a:t>
                </a:r>
                <a:r>
                  <a:rPr lang="en-US" altLang="zh-CN" sz="2000" dirty="0"/>
                  <a:t>(1)</a:t>
                </a:r>
                <a:r>
                  <a:rPr lang="zh-CN" altLang="en-US" sz="2000" dirty="0"/>
                  <a:t>所示</a:t>
                </a:r>
                <a:r>
                  <a:rPr lang="en-US" altLang="zh-CN" sz="2000" dirty="0"/>
                  <a:t>.</a:t>
                </a:r>
                <a:r>
                  <a:rPr lang="zh-CN" altLang="en-US" sz="2000" dirty="0"/>
                  <a:t>图</a:t>
                </a:r>
                <a:r>
                  <a:rPr lang="en-US" altLang="zh-CN" sz="2000" dirty="0"/>
                  <a:t>(1)</a:t>
                </a:r>
                <a:r>
                  <a:rPr lang="zh-CN" altLang="en-US" sz="2000" dirty="0"/>
                  <a:t>画出了</a:t>
                </a:r>
                <a:r>
                  <a:rPr lang="en-US" altLang="zh-CN" sz="2000" dirty="0"/>
                  <a:t>9</a:t>
                </a:r>
                <a:r>
                  <a:rPr lang="zh-CN" altLang="en-US" sz="2000" dirty="0"/>
                  <a:t>个磁元胞</a:t>
                </a:r>
                <a:r>
                  <a:rPr lang="en-US" altLang="zh-CN" sz="2000" dirty="0"/>
                  <a:t>,</a:t>
                </a:r>
                <a:r>
                  <a:rPr lang="zh-CN" altLang="en-US" sz="2000" dirty="0"/>
                  <a:t>相同颜色的格点属于同一个磁元胞</a:t>
                </a:r>
                <a:r>
                  <a:rPr lang="en-US" altLang="zh-CN" sz="2000" dirty="0"/>
                  <a:t>.</a:t>
                </a:r>
                <a:r>
                  <a:rPr lang="zh-CN" altLang="en-US" sz="2000" dirty="0"/>
                  <a:t>磁元胞的平移矢量</a:t>
                </a:r>
                <a:r>
                  <a:rPr lang="en-US" altLang="zh-CN" sz="2000" dirty="0"/>
                  <a:t>:</a:t>
                </a:r>
              </a:p>
              <a:p>
                <a:pPr algn="ctr">
                  <a:lnSpc>
                    <a:spcPct val="150000"/>
                  </a:lnSpc>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3</m:t>
                            </m:r>
                          </m:e>
                        </m:rad>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3</m:t>
                        </m:r>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3</m:t>
                            </m:r>
                          </m:e>
                        </m:rad>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oMath>
                </a14:m>
                <a:endParaRPr lang="en-US" altLang="zh-CN" sz="2000" dirty="0"/>
              </a:p>
              <a:p>
                <a:pPr marL="285750" indent="-285750">
                  <a:lnSpc>
                    <a:spcPct val="150000"/>
                  </a:lnSpc>
                  <a:buFont typeface="Arial" panose="020B0604020202020204" pitchFamily="34" charset="0"/>
                  <a:buChar char="•"/>
                </a:pPr>
                <a14:m>
                  <m:oMath xmlns:m="http://schemas.openxmlformats.org/officeDocument/2006/math">
                    <m:r>
                      <a:rPr lang="en-US" altLang="zh-CN" sz="2000" i="1">
                        <a:latin typeface="Cambria Math" panose="02040503050406030204" pitchFamily="18" charset="0"/>
                      </a:rPr>
                      <m:t>120</m:t>
                    </m:r>
                    <m:r>
                      <a:rPr lang="en-US" altLang="zh-CN" sz="2000" i="1">
                        <a:latin typeface="Cambria Math" panose="02040503050406030204" pitchFamily="18" charset="0"/>
                        <a:ea typeface="Cambria Math" panose="02040503050406030204" pitchFamily="18" charset="0"/>
                      </a:rPr>
                      <m:t>°</m:t>
                    </m:r>
                  </m:oMath>
                </a14:m>
                <a:r>
                  <a:rPr lang="zh-CN" altLang="en-US" sz="2000" dirty="0"/>
                  <a:t> </a:t>
                </a:r>
                <a:r>
                  <a:rPr lang="en-US" altLang="zh-CN" sz="2000" dirty="0"/>
                  <a:t>Neel</a:t>
                </a:r>
                <a:r>
                  <a:rPr lang="zh-CN" altLang="en-US" sz="2000" dirty="0"/>
                  <a:t>序所有自旋矢量共面</a:t>
                </a:r>
                <a:r>
                  <a:rPr lang="en-US" altLang="zh-CN" sz="2000" dirty="0"/>
                  <a:t>,</a:t>
                </a:r>
                <a:r>
                  <a:rPr lang="zh-CN" altLang="en-US" sz="2000" dirty="0"/>
                  <a:t>且同一个磁元胞内部任意两个自旋矢量的夹角为</a:t>
                </a:r>
                <a14:m>
                  <m:oMath xmlns:m="http://schemas.openxmlformats.org/officeDocument/2006/math">
                    <m:r>
                      <a:rPr lang="en-US" altLang="zh-CN" sz="2000" i="1" dirty="0">
                        <a:latin typeface="Cambria Math" panose="02040503050406030204" pitchFamily="18" charset="0"/>
                      </a:rPr>
                      <m:t>1</m:t>
                    </m:r>
                    <m:r>
                      <a:rPr lang="en-US" altLang="zh-CN" sz="2000" i="1" dirty="0" smtClean="0">
                        <a:latin typeface="Cambria Math" panose="02040503050406030204" pitchFamily="18" charset="0"/>
                      </a:rPr>
                      <m:t>2</m:t>
                    </m:r>
                    <m:r>
                      <a:rPr lang="en-US" altLang="zh-CN" sz="2000" i="1" dirty="0">
                        <a:latin typeface="Cambria Math" panose="02040503050406030204" pitchFamily="18" charset="0"/>
                      </a:rPr>
                      <m:t>0</m:t>
                    </m:r>
                    <m:r>
                      <a:rPr lang="en-US" altLang="zh-CN" sz="2000"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oMath>
                </a14:m>
                <a:r>
                  <a:rPr lang="zh-CN" altLang="en-US" sz="2000" dirty="0"/>
                  <a:t>系统基态高度简并</a:t>
                </a:r>
                <a:r>
                  <a:rPr lang="en-US" altLang="zh-CN" sz="2000" dirty="0"/>
                  <a:t>;</a:t>
                </a:r>
              </a:p>
              <a:p>
                <a:pPr marL="285750" indent="-285750">
                  <a:lnSpc>
                    <a:spcPct val="150000"/>
                  </a:lnSpc>
                  <a:buFont typeface="Arial" panose="020B0604020202020204" pitchFamily="34" charset="0"/>
                  <a:buChar char="•"/>
                </a:pPr>
                <a:r>
                  <a:rPr lang="zh-CN" altLang="en-US" sz="2000" dirty="0"/>
                  <a:t>下图给出了</a:t>
                </a:r>
                <a14:m>
                  <m:oMath xmlns:m="http://schemas.openxmlformats.org/officeDocument/2006/math">
                    <m:r>
                      <a:rPr lang="en-US" altLang="zh-CN" sz="2000" i="1">
                        <a:latin typeface="Cambria Math" panose="02040503050406030204" pitchFamily="18" charset="0"/>
                      </a:rPr>
                      <m:t>120</m:t>
                    </m:r>
                    <m:r>
                      <a:rPr lang="en-US" altLang="zh-CN" sz="2000" i="1">
                        <a:latin typeface="Cambria Math" panose="02040503050406030204" pitchFamily="18" charset="0"/>
                        <a:ea typeface="Cambria Math" panose="02040503050406030204" pitchFamily="18" charset="0"/>
                      </a:rPr>
                      <m:t>°</m:t>
                    </m:r>
                  </m:oMath>
                </a14:m>
                <a:r>
                  <a:rPr lang="zh-CN" altLang="en-US" sz="2000" dirty="0"/>
                  <a:t> </a:t>
                </a:r>
                <a:r>
                  <a:rPr lang="en-US" altLang="zh-CN" sz="2000" dirty="0"/>
                  <a:t>Neel</a:t>
                </a:r>
                <a:r>
                  <a:rPr lang="zh-CN" altLang="en-US" sz="2000" dirty="0"/>
                  <a:t>序的几种典型构型</a:t>
                </a:r>
                <a:r>
                  <a:rPr lang="en-US" altLang="zh-CN" sz="2000" dirty="0"/>
                  <a:t>,</a:t>
                </a:r>
                <a:r>
                  <a:rPr lang="zh-CN" altLang="en-US" sz="2000" dirty="0"/>
                  <a:t>其中图</a:t>
                </a:r>
                <a:r>
                  <a:rPr lang="en-US" altLang="zh-CN" sz="2000" dirty="0"/>
                  <a:t>(2)</a:t>
                </a:r>
                <a:r>
                  <a:rPr lang="zh-CN" altLang="en-US" sz="2000" dirty="0"/>
                  <a:t>是所有自旋躺在三角晶格平面内的情形</a:t>
                </a:r>
                <a:r>
                  <a:rPr lang="en-US" altLang="zh-CN" sz="2000" dirty="0"/>
                  <a:t>,</a:t>
                </a:r>
                <a:r>
                  <a:rPr lang="zh-CN" altLang="en-US" sz="2000" dirty="0"/>
                  <a:t>图</a:t>
                </a:r>
                <a:r>
                  <a:rPr lang="en-US" altLang="zh-CN" sz="2000" dirty="0"/>
                  <a:t>(3)</a:t>
                </a:r>
                <a:r>
                  <a:rPr lang="zh-CN" altLang="en-US" sz="2000" dirty="0"/>
                  <a:t>是</a:t>
                </a:r>
                <a:r>
                  <a:rPr lang="en-US" altLang="zh-CN" sz="2000" dirty="0"/>
                  <a:t>3</a:t>
                </a:r>
                <a:r>
                  <a:rPr lang="zh-CN" altLang="en-US" sz="2000" dirty="0"/>
                  <a:t>维空间的情形</a:t>
                </a:r>
                <a:r>
                  <a:rPr lang="en-US" altLang="zh-CN" sz="2000" dirty="0"/>
                  <a:t>.</a:t>
                </a:r>
              </a:p>
            </p:txBody>
          </p:sp>
        </mc:Choice>
        <mc:Fallback xmlns="">
          <p:sp>
            <p:nvSpPr>
              <p:cNvPr id="5" name="文本框 4">
                <a:extLst>
                  <a:ext uri="{FF2B5EF4-FFF2-40B4-BE49-F238E27FC236}">
                    <a16:creationId xmlns:a16="http://schemas.microsoft.com/office/drawing/2014/main" id="{1BA760BB-C3EC-4BC0-9D9A-2C9E09BB6383}"/>
                  </a:ext>
                </a:extLst>
              </p:cNvPr>
              <p:cNvSpPr txBox="1">
                <a:spLocks noRot="1" noChangeAspect="1" noMove="1" noResize="1" noEditPoints="1" noAdjustHandles="1" noChangeArrowheads="1" noChangeShapeType="1" noTextEdit="1"/>
              </p:cNvSpPr>
              <p:nvPr/>
            </p:nvSpPr>
            <p:spPr>
              <a:xfrm>
                <a:off x="496460" y="1998404"/>
                <a:ext cx="7930956" cy="4214744"/>
              </a:xfrm>
              <a:prstGeom prst="rect">
                <a:avLst/>
              </a:prstGeom>
              <a:blipFill>
                <a:blip r:embed="rId5"/>
                <a:stretch>
                  <a:fillRect l="-692" r="-1460" b="-1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6904EEE-8ACE-4F9D-8541-647CFDB03CEA}"/>
                  </a:ext>
                </a:extLst>
              </p:cNvPr>
              <p:cNvSpPr txBox="1"/>
              <p:nvPr/>
            </p:nvSpPr>
            <p:spPr>
              <a:xfrm>
                <a:off x="816481" y="508518"/>
                <a:ext cx="6444072" cy="1292662"/>
              </a:xfrm>
              <a:prstGeom prst="rect">
                <a:avLst/>
              </a:prstGeom>
              <a:noFill/>
            </p:spPr>
            <p:txBody>
              <a:bodyPr wrap="none" lIns="0" tIns="0" rIns="0" bIns="0" rtlCol="0">
                <a:spAutoFit/>
              </a:bodyPr>
              <a:lstStyle/>
              <a:p>
                <a14:m>
                  <m:oMath xmlns:m="http://schemas.openxmlformats.org/officeDocument/2006/math">
                    <m:r>
                      <a:rPr lang="en-US" altLang="zh-CN" sz="2800" b="0" i="1" smtClean="0">
                        <a:latin typeface="Cambria Math" panose="02040503050406030204" pitchFamily="18" charset="0"/>
                      </a:rPr>
                      <m:t>𝐽</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𝛼</m:t>
                        </m:r>
                      </m:e>
                    </m:func>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𝛽</m:t>
                        </m:r>
                      </m:e>
                    </m:func>
                  </m:oMath>
                </a14:m>
                <a:r>
                  <a:rPr lang="en-US" altLang="zh-CN" sz="2800" dirty="0"/>
                  <a:t>, </a:t>
                </a:r>
                <a14:m>
                  <m:oMath xmlns:m="http://schemas.openxmlformats.org/officeDocument/2006/math">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𝛼</m:t>
                        </m:r>
                      </m:e>
                    </m:func>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r>
                          <a:rPr lang="en-US" altLang="zh-CN" sz="2800" b="0" i="1" smtClean="0">
                            <a:latin typeface="Cambria Math" panose="02040503050406030204" pitchFamily="18" charset="0"/>
                          </a:rPr>
                          <m:t>𝛽</m:t>
                        </m:r>
                      </m:e>
                    </m:func>
                  </m:oMath>
                </a14:m>
                <a:r>
                  <a:rPr lang="en-US" altLang="zh-CN" sz="2800" dirty="0"/>
                  <a:t>, </a:t>
                </a:r>
                <a14:m>
                  <m:oMath xmlns:m="http://schemas.openxmlformats.org/officeDocument/2006/math">
                    <m:r>
                      <m:rPr>
                        <m:sty m:val="p"/>
                      </m:rPr>
                      <a:rPr lang="en-US" altLang="zh-CN" sz="2800" b="0" i="0" smtClean="0">
                        <a:latin typeface="Cambria Math" panose="02040503050406030204" pitchFamily="18" charset="0"/>
                      </a:rPr>
                      <m:t>Γ</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r>
                          <a:rPr lang="en-US" altLang="zh-CN" sz="2800" b="0" i="1" smtClean="0">
                            <a:latin typeface="Cambria Math" panose="02040503050406030204" pitchFamily="18" charset="0"/>
                          </a:rPr>
                          <m:t>𝛼</m:t>
                        </m:r>
                      </m:e>
                    </m:func>
                  </m:oMath>
                </a14:m>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𝐽</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=0,</m:t>
                      </m:r>
                      <m:r>
                        <m:rPr>
                          <m:sty m:val="p"/>
                        </m:rPr>
                        <a:rPr lang="en-US" altLang="zh-CN" sz="2800" b="0" i="0" smtClean="0">
                          <a:latin typeface="Cambria Math" panose="02040503050406030204" pitchFamily="18" charset="0"/>
                        </a:rPr>
                        <m:t>Γ</m:t>
                      </m:r>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𝛼</m:t>
                      </m:r>
                      <m:r>
                        <a:rPr lang="en-US" altLang="zh-CN" sz="2800" b="0" i="1" smtClean="0">
                          <a:latin typeface="Cambria Math" panose="02040503050406030204" pitchFamily="18" charset="0"/>
                        </a:rPr>
                        <m:t>=0.5</m:t>
                      </m:r>
                      <m:r>
                        <a:rPr lang="en-US" altLang="zh-CN" sz="2800" b="0" i="1" smtClean="0">
                          <a:latin typeface="Cambria Math" panose="02040503050406030204" pitchFamily="18" charset="0"/>
                        </a:rPr>
                        <m:t>𝜋</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𝛽</m:t>
                      </m:r>
                      <m:r>
                        <a:rPr lang="en-US" altLang="zh-CN" sz="2800" b="0" i="1" smtClean="0">
                          <a:latin typeface="Cambria Math" panose="02040503050406030204" pitchFamily="18" charset="0"/>
                        </a:rPr>
                        <m:t>=0.5</m:t>
                      </m:r>
                      <m:r>
                        <a:rPr lang="en-US" altLang="zh-CN" sz="2800" b="0" i="1" smtClean="0">
                          <a:latin typeface="Cambria Math" panose="02040503050406030204" pitchFamily="18" charset="0"/>
                        </a:rPr>
                        <m:t>𝜋</m:t>
                      </m:r>
                      <m:r>
                        <a:rPr lang="en-US" altLang="zh-CN" sz="2800" b="0" i="1" smtClean="0">
                          <a:latin typeface="Cambria Math" panose="02040503050406030204" pitchFamily="18" charset="0"/>
                        </a:rPr>
                        <m:t>)</m:t>
                      </m:r>
                    </m:oMath>
                  </m:oMathPara>
                </a14:m>
                <a:endParaRPr lang="en-US" altLang="zh-CN" sz="2800" dirty="0"/>
              </a:p>
              <a:p>
                <a:r>
                  <a:rPr lang="zh-CN" altLang="en-US" sz="2800" dirty="0"/>
                  <a:t>反铁磁海森堡模型</a:t>
                </a:r>
                <a:r>
                  <a:rPr lang="en-US" altLang="zh-CN" sz="2800" dirty="0"/>
                  <a:t>(</a:t>
                </a:r>
                <a:r>
                  <a:rPr lang="zh-CN" altLang="en-US" sz="2800" dirty="0">
                    <a:solidFill>
                      <a:srgbClr val="0000FF"/>
                    </a:solidFill>
                  </a:rPr>
                  <a:t>对应相图中蓝色区域</a:t>
                </a:r>
                <a:r>
                  <a:rPr lang="en-US" altLang="zh-CN" sz="2800" dirty="0"/>
                  <a:t>)</a:t>
                </a:r>
              </a:p>
            </p:txBody>
          </p:sp>
        </mc:Choice>
        <mc:Fallback xmlns="">
          <p:sp>
            <p:nvSpPr>
              <p:cNvPr id="4" name="文本框 3">
                <a:extLst>
                  <a:ext uri="{FF2B5EF4-FFF2-40B4-BE49-F238E27FC236}">
                    <a16:creationId xmlns:a16="http://schemas.microsoft.com/office/drawing/2014/main" id="{26904EEE-8ACE-4F9D-8541-647CFDB03CEA}"/>
                  </a:ext>
                </a:extLst>
              </p:cNvPr>
              <p:cNvSpPr txBox="1">
                <a:spLocks noRot="1" noChangeAspect="1" noMove="1" noResize="1" noEditPoints="1" noAdjustHandles="1" noChangeArrowheads="1" noChangeShapeType="1" noTextEdit="1"/>
              </p:cNvSpPr>
              <p:nvPr/>
            </p:nvSpPr>
            <p:spPr>
              <a:xfrm>
                <a:off x="816481" y="508518"/>
                <a:ext cx="6444072" cy="1292662"/>
              </a:xfrm>
              <a:prstGeom prst="rect">
                <a:avLst/>
              </a:prstGeom>
              <a:blipFill>
                <a:blip r:embed="rId6"/>
                <a:stretch>
                  <a:fillRect l="-3406" t="-8491" b="-155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577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19B4410F-C7F1-4FF5-825D-97BB044D0849}"/>
              </a:ext>
            </a:extLst>
          </p:cNvPr>
          <p:cNvPicPr>
            <a:picLocks noChangeAspect="1"/>
          </p:cNvPicPr>
          <p:nvPr/>
        </p:nvPicPr>
        <p:blipFill rotWithShape="1">
          <a:blip r:embed="rId2">
            <a:extLst>
              <a:ext uri="{28A0092B-C50C-407E-A947-70E740481C1C}">
                <a14:useLocalDpi xmlns:a14="http://schemas.microsoft.com/office/drawing/2010/main" val="0"/>
              </a:ext>
            </a:extLst>
          </a:blip>
          <a:srcRect l="11492" t="310" r="11142" b="-310"/>
          <a:stretch/>
        </p:blipFill>
        <p:spPr>
          <a:xfrm>
            <a:off x="207179" y="223816"/>
            <a:ext cx="6468381" cy="4036899"/>
          </a:xfrm>
          <a:prstGeom prst="rect">
            <a:avLst/>
          </a:prstGeom>
        </p:spPr>
      </p:pic>
      <p:pic>
        <p:nvPicPr>
          <p:cNvPr id="20" name="图片 19">
            <a:extLst>
              <a:ext uri="{FF2B5EF4-FFF2-40B4-BE49-F238E27FC236}">
                <a16:creationId xmlns:a16="http://schemas.microsoft.com/office/drawing/2014/main" id="{12AA735D-3D5C-4936-B353-44C37AFB6449}"/>
              </a:ext>
            </a:extLst>
          </p:cNvPr>
          <p:cNvPicPr>
            <a:picLocks noChangeAspect="1"/>
          </p:cNvPicPr>
          <p:nvPr/>
        </p:nvPicPr>
        <p:blipFill rotWithShape="1">
          <a:blip r:embed="rId3">
            <a:extLst>
              <a:ext uri="{28A0092B-C50C-407E-A947-70E740481C1C}">
                <a14:useLocalDpi xmlns:a14="http://schemas.microsoft.com/office/drawing/2010/main" val="0"/>
              </a:ext>
            </a:extLst>
          </a:blip>
          <a:srcRect l="17697" t="12553" r="15859" b="15286"/>
          <a:stretch/>
        </p:blipFill>
        <p:spPr>
          <a:xfrm>
            <a:off x="5002775" y="2846109"/>
            <a:ext cx="6982046" cy="3661695"/>
          </a:xfrm>
          <a:prstGeom prst="rect">
            <a:avLst/>
          </a:prstGeom>
        </p:spPr>
      </p:pic>
      <p:sp>
        <p:nvSpPr>
          <p:cNvPr id="2" name="文本框 1">
            <a:extLst>
              <a:ext uri="{FF2B5EF4-FFF2-40B4-BE49-F238E27FC236}">
                <a16:creationId xmlns:a16="http://schemas.microsoft.com/office/drawing/2014/main" id="{6BAE3D92-18E3-4267-AF03-C954B543B18E}"/>
              </a:ext>
            </a:extLst>
          </p:cNvPr>
          <p:cNvSpPr txBox="1"/>
          <p:nvPr/>
        </p:nvSpPr>
        <p:spPr>
          <a:xfrm>
            <a:off x="6096000" y="1446830"/>
            <a:ext cx="2023353" cy="1323439"/>
          </a:xfrm>
          <a:prstGeom prst="rect">
            <a:avLst/>
          </a:prstGeom>
          <a:noFill/>
        </p:spPr>
        <p:txBody>
          <a:bodyPr wrap="square" rtlCol="0">
            <a:spAutoFit/>
          </a:bodyPr>
          <a:lstStyle/>
          <a:p>
            <a:r>
              <a:rPr lang="zh-CN" altLang="en-US" sz="2000" dirty="0"/>
              <a:t>所有自旋矢量躺在晶格平面内</a:t>
            </a:r>
            <a:r>
              <a:rPr lang="en-US" altLang="zh-CN" sz="2000" dirty="0"/>
              <a:t>,</a:t>
            </a:r>
            <a:r>
              <a:rPr lang="zh-CN" altLang="en-US" sz="2000" dirty="0"/>
              <a:t>同一种颜色代表相同自旋指向</a:t>
            </a:r>
          </a:p>
        </p:txBody>
      </p:sp>
      <p:sp>
        <p:nvSpPr>
          <p:cNvPr id="3" name="矩形 2">
            <a:extLst>
              <a:ext uri="{FF2B5EF4-FFF2-40B4-BE49-F238E27FC236}">
                <a16:creationId xmlns:a16="http://schemas.microsoft.com/office/drawing/2014/main" id="{99DFDEC1-8A6E-4D40-93E2-C62158B4D168}"/>
              </a:ext>
            </a:extLst>
          </p:cNvPr>
          <p:cNvSpPr/>
          <p:nvPr/>
        </p:nvSpPr>
        <p:spPr>
          <a:xfrm>
            <a:off x="1932998" y="4260715"/>
            <a:ext cx="671979" cy="369332"/>
          </a:xfrm>
          <a:prstGeom prst="rect">
            <a:avLst/>
          </a:prstGeom>
        </p:spPr>
        <p:txBody>
          <a:bodyPr wrap="none">
            <a:spAutoFit/>
          </a:bodyPr>
          <a:lstStyle/>
          <a:p>
            <a:r>
              <a:rPr lang="zh-CN" altLang="en-US" dirty="0"/>
              <a:t>图</a:t>
            </a:r>
            <a:r>
              <a:rPr lang="en-US" altLang="zh-CN" dirty="0"/>
              <a:t>(2)</a:t>
            </a:r>
            <a:endParaRPr lang="zh-CN" altLang="en-US" dirty="0"/>
          </a:p>
        </p:txBody>
      </p:sp>
      <p:sp>
        <p:nvSpPr>
          <p:cNvPr id="6" name="矩形 5">
            <a:extLst>
              <a:ext uri="{FF2B5EF4-FFF2-40B4-BE49-F238E27FC236}">
                <a16:creationId xmlns:a16="http://schemas.microsoft.com/office/drawing/2014/main" id="{B962CB64-5613-40FD-8CBD-BD845C4BEB5F}"/>
              </a:ext>
            </a:extLst>
          </p:cNvPr>
          <p:cNvSpPr/>
          <p:nvPr/>
        </p:nvSpPr>
        <p:spPr>
          <a:xfrm>
            <a:off x="10691934" y="2476777"/>
            <a:ext cx="671979" cy="369332"/>
          </a:xfrm>
          <a:prstGeom prst="rect">
            <a:avLst/>
          </a:prstGeom>
        </p:spPr>
        <p:txBody>
          <a:bodyPr wrap="none">
            <a:spAutoFit/>
          </a:bodyPr>
          <a:lstStyle/>
          <a:p>
            <a:r>
              <a:rPr lang="zh-CN" altLang="en-US" dirty="0"/>
              <a:t>图</a:t>
            </a:r>
            <a:r>
              <a:rPr lang="en-US" altLang="zh-CN" dirty="0"/>
              <a:t>(3)</a:t>
            </a:r>
            <a:endParaRPr lang="zh-CN" altLang="en-US" dirty="0"/>
          </a:p>
        </p:txBody>
      </p:sp>
      <p:sp>
        <p:nvSpPr>
          <p:cNvPr id="17" name="文本框 16">
            <a:extLst>
              <a:ext uri="{FF2B5EF4-FFF2-40B4-BE49-F238E27FC236}">
                <a16:creationId xmlns:a16="http://schemas.microsoft.com/office/drawing/2014/main" id="{E2C5D180-D269-4E90-AE99-CC66EE8FC2A0}"/>
              </a:ext>
            </a:extLst>
          </p:cNvPr>
          <p:cNvSpPr txBox="1"/>
          <p:nvPr/>
        </p:nvSpPr>
        <p:spPr>
          <a:xfrm>
            <a:off x="3268855" y="5002968"/>
            <a:ext cx="2256456" cy="1323439"/>
          </a:xfrm>
          <a:prstGeom prst="rect">
            <a:avLst/>
          </a:prstGeom>
          <a:noFill/>
        </p:spPr>
        <p:txBody>
          <a:bodyPr wrap="square" rtlCol="0">
            <a:spAutoFit/>
          </a:bodyPr>
          <a:lstStyle/>
          <a:p>
            <a:r>
              <a:rPr lang="zh-CN" altLang="en-US" sz="2000" dirty="0"/>
              <a:t>所有自旋共面但与晶格平面有一定夹角</a:t>
            </a:r>
            <a:r>
              <a:rPr lang="en-US" altLang="zh-CN" sz="2000" dirty="0"/>
              <a:t>,</a:t>
            </a:r>
            <a:r>
              <a:rPr lang="zh-CN" altLang="en-US" sz="2000" dirty="0"/>
              <a:t>同一种颜色代表相同自旋指向</a:t>
            </a:r>
          </a:p>
        </p:txBody>
      </p:sp>
    </p:spTree>
    <p:extLst>
      <p:ext uri="{BB962C8B-B14F-4D97-AF65-F5344CB8AC3E}">
        <p14:creationId xmlns:p14="http://schemas.microsoft.com/office/powerpoint/2010/main" val="266788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D581801-ACC8-4DD3-8DE1-6239C9B1EBDD}"/>
                  </a:ext>
                </a:extLst>
              </p:cNvPr>
              <p:cNvSpPr txBox="1"/>
              <p:nvPr/>
            </p:nvSpPr>
            <p:spPr>
              <a:xfrm>
                <a:off x="331090" y="3837141"/>
                <a:ext cx="7930956" cy="19225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系统基态磁构型我们称之为</a:t>
                </a:r>
                <a:r>
                  <a:rPr lang="en-US" altLang="zh-CN" sz="2000" dirty="0"/>
                  <a:t>Spiral</a:t>
                </a:r>
                <a:r>
                  <a:rPr lang="zh-CN" altLang="en-US" sz="2000" dirty="0"/>
                  <a:t>序</a:t>
                </a:r>
                <a:r>
                  <a:rPr lang="en-US" altLang="zh-CN" sz="2000" dirty="0"/>
                  <a:t>;</a:t>
                </a:r>
              </a:p>
              <a:p>
                <a:pPr marL="285750" indent="-285750">
                  <a:lnSpc>
                    <a:spcPct val="150000"/>
                  </a:lnSpc>
                  <a:buFont typeface="Arial" panose="020B0604020202020204" pitchFamily="34" charset="0"/>
                  <a:buChar char="•"/>
                </a:pPr>
                <a:r>
                  <a:rPr lang="zh-CN" altLang="en-US" sz="2000" dirty="0"/>
                  <a:t>磁元胞包含</a:t>
                </a:r>
                <a:r>
                  <a:rPr lang="en-US" altLang="zh-CN" sz="2000" b="1" i="1" dirty="0">
                    <a:solidFill>
                      <a:srgbClr val="FF0000"/>
                    </a:solidFill>
                  </a:rPr>
                  <a:t>12</a:t>
                </a:r>
                <a:r>
                  <a:rPr lang="zh-CN" altLang="en-US" sz="2000" dirty="0"/>
                  <a:t>个格点</a:t>
                </a:r>
                <a:r>
                  <a:rPr lang="en-US" altLang="zh-CN" sz="2000" dirty="0"/>
                  <a:t>,</a:t>
                </a:r>
                <a:r>
                  <a:rPr lang="zh-CN" altLang="en-US" sz="2000" dirty="0"/>
                  <a:t>如图</a:t>
                </a:r>
                <a:r>
                  <a:rPr lang="en-US" altLang="zh-CN" sz="2000" dirty="0"/>
                  <a:t>(1)</a:t>
                </a:r>
                <a:r>
                  <a:rPr lang="zh-CN" altLang="en-US" sz="2000" dirty="0"/>
                  <a:t>所示</a:t>
                </a:r>
                <a:r>
                  <a:rPr lang="en-US" altLang="zh-CN" sz="2000" dirty="0"/>
                  <a:t>.</a:t>
                </a:r>
                <a:r>
                  <a:rPr lang="zh-CN" altLang="en-US" sz="2000" dirty="0"/>
                  <a:t>图</a:t>
                </a:r>
                <a:r>
                  <a:rPr lang="en-US" altLang="zh-CN" sz="2000" dirty="0"/>
                  <a:t>(1)</a:t>
                </a:r>
                <a:r>
                  <a:rPr lang="zh-CN" altLang="en-US" sz="2000" dirty="0"/>
                  <a:t>画出了</a:t>
                </a:r>
                <a:r>
                  <a:rPr lang="en-US" altLang="zh-CN" sz="2000" dirty="0"/>
                  <a:t>9</a:t>
                </a:r>
                <a:r>
                  <a:rPr lang="zh-CN" altLang="en-US" sz="2000" dirty="0"/>
                  <a:t>个磁元胞</a:t>
                </a:r>
                <a:r>
                  <a:rPr lang="en-US" altLang="zh-CN" sz="2000" dirty="0"/>
                  <a:t>,</a:t>
                </a:r>
                <a:r>
                  <a:rPr lang="zh-CN" altLang="en-US" sz="2000" dirty="0"/>
                  <a:t>相同颜色的格点属于同一个磁元胞</a:t>
                </a:r>
                <a:r>
                  <a:rPr lang="en-US" altLang="zh-CN" sz="2000" dirty="0"/>
                  <a:t>.</a:t>
                </a:r>
                <a:r>
                  <a:rPr lang="zh-CN" altLang="en-US" sz="2000" dirty="0"/>
                  <a:t>磁元胞的平移矢量</a:t>
                </a:r>
                <a:r>
                  <a:rPr lang="en-US" altLang="zh-CN" sz="2000" dirty="0"/>
                  <a:t>:</a:t>
                </a:r>
              </a:p>
              <a:p>
                <a:pPr algn="ctr">
                  <a:lnSpc>
                    <a:spcPct val="150000"/>
                  </a:lnSpc>
                </a:pP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3</m:t>
                    </m:r>
                    <m:r>
                      <a:rPr lang="en-US" altLang="zh-CN" sz="2000" i="1">
                        <a:latin typeface="Cambria Math" panose="02040503050406030204" pitchFamily="18" charset="0"/>
                      </a:rPr>
                      <m:t>,</m:t>
                    </m:r>
                    <m:rad>
                      <m:radPr>
                        <m:degHide m:val="on"/>
                        <m:ctrlPr>
                          <a:rPr lang="en-US" altLang="zh-CN" sz="2000" i="1" smtClean="0">
                            <a:latin typeface="Cambria Math" panose="02040503050406030204" pitchFamily="18" charset="0"/>
                          </a:rPr>
                        </m:ctrlPr>
                      </m:radPr>
                      <m:deg/>
                      <m:e>
                        <m:r>
                          <a:rPr lang="en-US" altLang="zh-CN" sz="2000" b="0" i="1" smtClean="0">
                            <a:latin typeface="Cambria Math" panose="02040503050406030204" pitchFamily="18" charset="0"/>
                          </a:rPr>
                          <m:t>3</m:t>
                        </m:r>
                      </m:e>
                    </m:rad>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6</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oMath>
                </a14:m>
                <a:endParaRPr lang="en-US" altLang="zh-CN" sz="2000" dirty="0"/>
              </a:p>
            </p:txBody>
          </p:sp>
        </mc:Choice>
        <mc:Fallback xmlns="">
          <p:sp>
            <p:nvSpPr>
              <p:cNvPr id="7" name="文本框 6">
                <a:extLst>
                  <a:ext uri="{FF2B5EF4-FFF2-40B4-BE49-F238E27FC236}">
                    <a16:creationId xmlns:a16="http://schemas.microsoft.com/office/drawing/2014/main" id="{CD581801-ACC8-4DD3-8DE1-6239C9B1EBDD}"/>
                  </a:ext>
                </a:extLst>
              </p:cNvPr>
              <p:cNvSpPr txBox="1">
                <a:spLocks noRot="1" noChangeAspect="1" noMove="1" noResize="1" noEditPoints="1" noAdjustHandles="1" noChangeArrowheads="1" noChangeShapeType="1" noTextEdit="1"/>
              </p:cNvSpPr>
              <p:nvPr/>
            </p:nvSpPr>
            <p:spPr>
              <a:xfrm>
                <a:off x="331090" y="3837141"/>
                <a:ext cx="7930956" cy="1922514"/>
              </a:xfrm>
              <a:prstGeom prst="rect">
                <a:avLst/>
              </a:prstGeom>
              <a:blipFill>
                <a:blip r:embed="rId2"/>
                <a:stretch>
                  <a:fillRect l="-692" b="-4747"/>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61246B8-0B90-417D-8ABA-91E7CB9DB8FE}"/>
              </a:ext>
            </a:extLst>
          </p:cNvPr>
          <p:cNvGrpSpPr/>
          <p:nvPr/>
        </p:nvGrpSpPr>
        <p:grpSpPr>
          <a:xfrm>
            <a:off x="2442472" y="1873276"/>
            <a:ext cx="7638626" cy="1842970"/>
            <a:chOff x="4553374" y="882168"/>
            <a:chExt cx="7638626" cy="1842970"/>
          </a:xfrm>
        </p:grpSpPr>
        <p:pic>
          <p:nvPicPr>
            <p:cNvPr id="6" name="图片 5">
              <a:extLst>
                <a:ext uri="{FF2B5EF4-FFF2-40B4-BE49-F238E27FC236}">
                  <a16:creationId xmlns:a16="http://schemas.microsoft.com/office/drawing/2014/main" id="{CE39AE29-9E4F-41DE-92EC-0955F453E603}"/>
                </a:ext>
              </a:extLst>
            </p:cNvPr>
            <p:cNvPicPr>
              <a:picLocks noChangeAspect="1"/>
            </p:cNvPicPr>
            <p:nvPr/>
          </p:nvPicPr>
          <p:blipFill rotWithShape="1">
            <a:blip r:embed="rId3">
              <a:extLst>
                <a:ext uri="{28A0092B-C50C-407E-A947-70E740481C1C}">
                  <a14:useLocalDpi xmlns:a14="http://schemas.microsoft.com/office/drawing/2010/main" val="0"/>
                </a:ext>
              </a:extLst>
            </a:blip>
            <a:srcRect l="3836" t="25404" r="3151" b="28116"/>
            <a:stretch/>
          </p:blipFill>
          <p:spPr>
            <a:xfrm>
              <a:off x="4553374" y="882168"/>
              <a:ext cx="7638626" cy="1842970"/>
            </a:xfrm>
            <a:prstGeom prst="rect">
              <a:avLst/>
            </a:prstGeom>
          </p:spPr>
        </p:pic>
        <p:cxnSp>
          <p:nvCxnSpPr>
            <p:cNvPr id="9" name="直接箭头连接符 8">
              <a:extLst>
                <a:ext uri="{FF2B5EF4-FFF2-40B4-BE49-F238E27FC236}">
                  <a16:creationId xmlns:a16="http://schemas.microsoft.com/office/drawing/2014/main" id="{484E9D01-EE22-4B91-909F-426D2634ADFB}"/>
                </a:ext>
              </a:extLst>
            </p:cNvPr>
            <p:cNvCxnSpPr/>
            <p:nvPr/>
          </p:nvCxnSpPr>
          <p:spPr>
            <a:xfrm flipV="1">
              <a:off x="7470843" y="1439694"/>
              <a:ext cx="943583" cy="535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B9DE13-1FC7-40E4-B216-5241F6890FB9}"/>
                </a:ext>
              </a:extLst>
            </p:cNvPr>
            <p:cNvCxnSpPr/>
            <p:nvPr/>
          </p:nvCxnSpPr>
          <p:spPr>
            <a:xfrm>
              <a:off x="7470843" y="1994171"/>
              <a:ext cx="18482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78B78D9-205C-4130-9FD1-E3D98A5E443D}"/>
                    </a:ext>
                  </a:extLst>
                </p:cNvPr>
                <p:cNvSpPr txBox="1"/>
                <p:nvPr/>
              </p:nvSpPr>
              <p:spPr>
                <a:xfrm>
                  <a:off x="7709169" y="1439694"/>
                  <a:ext cx="312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𝒂</m:t>
                            </m:r>
                          </m:e>
                          <m:sub>
                            <m:r>
                              <a:rPr lang="en-US" altLang="zh-CN" i="1">
                                <a:latin typeface="Cambria Math" panose="02040503050406030204" pitchFamily="18" charset="0"/>
                              </a:rPr>
                              <m:t>0</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778B78D9-205C-4130-9FD1-E3D98A5E443D}"/>
                    </a:ext>
                  </a:extLst>
                </p:cNvPr>
                <p:cNvSpPr txBox="1">
                  <a:spLocks noRot="1" noChangeAspect="1" noMove="1" noResize="1" noEditPoints="1" noAdjustHandles="1" noChangeArrowheads="1" noChangeShapeType="1" noTextEdit="1"/>
                </p:cNvSpPr>
                <p:nvPr/>
              </p:nvSpPr>
              <p:spPr>
                <a:xfrm>
                  <a:off x="7709169" y="1439694"/>
                  <a:ext cx="312521" cy="276999"/>
                </a:xfrm>
                <a:prstGeom prst="rect">
                  <a:avLst/>
                </a:prstGeom>
                <a:blipFill>
                  <a:blip r:embed="rId4"/>
                  <a:stretch>
                    <a:fillRect l="-9615" r="-5769"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D9BF0B0-1491-47A2-BED8-6B18DC9559B4}"/>
                    </a:ext>
                  </a:extLst>
                </p:cNvPr>
                <p:cNvSpPr/>
                <p:nvPr/>
              </p:nvSpPr>
              <p:spPr>
                <a:xfrm>
                  <a:off x="8124093" y="1928513"/>
                  <a:ext cx="4918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3" name="矩形 12">
                  <a:extLst>
                    <a:ext uri="{FF2B5EF4-FFF2-40B4-BE49-F238E27FC236}">
                      <a16:creationId xmlns:a16="http://schemas.microsoft.com/office/drawing/2014/main" id="{6D9BF0B0-1491-47A2-BED8-6B18DC9559B4}"/>
                    </a:ext>
                  </a:extLst>
                </p:cNvPr>
                <p:cNvSpPr>
                  <a:spLocks noRot="1" noChangeAspect="1" noMove="1" noResize="1" noEditPoints="1" noAdjustHandles="1" noChangeArrowheads="1" noChangeShapeType="1" noTextEdit="1"/>
                </p:cNvSpPr>
                <p:nvPr/>
              </p:nvSpPr>
              <p:spPr>
                <a:xfrm>
                  <a:off x="8124093" y="1928513"/>
                  <a:ext cx="491865" cy="369332"/>
                </a:xfrm>
                <a:prstGeom prst="rect">
                  <a:avLst/>
                </a:prstGeom>
                <a:blipFill>
                  <a:blip r:embed="rId5"/>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B37D7F37-19B6-4DC7-BB2A-D8C9955C9514}"/>
                </a:ext>
              </a:extLst>
            </p:cNvPr>
            <p:cNvSpPr txBox="1"/>
            <p:nvPr/>
          </p:nvSpPr>
          <p:spPr>
            <a:xfrm>
              <a:off x="10661515" y="2113179"/>
              <a:ext cx="768485" cy="369332"/>
            </a:xfrm>
            <a:prstGeom prst="rect">
              <a:avLst/>
            </a:prstGeom>
            <a:noFill/>
          </p:spPr>
          <p:txBody>
            <a:bodyPr wrap="square" rtlCol="0">
              <a:spAutoFit/>
            </a:bodyPr>
            <a:lstStyle/>
            <a:p>
              <a:r>
                <a:rPr lang="zh-CN" altLang="en-US" dirty="0"/>
                <a:t>图</a:t>
              </a:r>
              <a:r>
                <a:rPr lang="en-US" altLang="zh-CN" dirty="0"/>
                <a:t>(1)</a:t>
              </a:r>
              <a:endParaRPr lang="zh-CN" altLang="en-US" dirty="0"/>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8419389-F6D5-4E20-8B3D-59E53D1368B8}"/>
                  </a:ext>
                </a:extLst>
              </p:cNvPr>
              <p:cNvSpPr txBox="1"/>
              <p:nvPr/>
            </p:nvSpPr>
            <p:spPr>
              <a:xfrm>
                <a:off x="866676" y="397473"/>
                <a:ext cx="7930956" cy="1477328"/>
              </a:xfrm>
              <a:prstGeom prst="rect">
                <a:avLst/>
              </a:prstGeom>
              <a:noFill/>
            </p:spPr>
            <p:txBody>
              <a:bodyPr wrap="square" lIns="0" tIns="0" rIns="0" bIns="0" rtlCol="0">
                <a:spAutoFit/>
              </a:bodyPr>
              <a:lstStyle/>
              <a:p>
                <a:pPr algn="ct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𝛼</m:t>
                        </m:r>
                      </m:e>
                    </m:func>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𝛽</m:t>
                        </m:r>
                      </m:e>
                    </m:func>
                  </m:oMath>
                </a14:m>
                <a:r>
                  <a:rPr lang="en-US" altLang="zh-CN" sz="2400" dirty="0"/>
                  <a:t>, </a:t>
                </a:r>
                <a14:m>
                  <m:oMath xmlns:m="http://schemas.openxmlformats.org/officeDocument/2006/math">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𝛼</m:t>
                        </m:r>
                      </m:e>
                    </m:func>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𝛽</m:t>
                        </m:r>
                      </m:e>
                    </m:func>
                  </m:oMath>
                </a14:m>
                <a:r>
                  <a:rPr lang="en-US" altLang="zh-CN" sz="2400" dirty="0"/>
                  <a:t>, </a:t>
                </a:r>
                <a14:m>
                  <m:oMath xmlns:m="http://schemas.openxmlformats.org/officeDocument/2006/math">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𝛼</m:t>
                        </m:r>
                      </m:e>
                    </m:func>
                  </m:oMath>
                </a14:m>
                <a:endParaRPr lang="en-US" altLang="zh-CN"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=2,</m:t>
                      </m:r>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=0.5</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8</m:t>
                      </m:r>
                      <m:r>
                        <a:rPr lang="en-US" altLang="zh-CN" sz="2400" i="1" smtClean="0">
                          <a:latin typeface="Cambria Math" panose="02040503050406030204" pitchFamily="18" charset="0"/>
                          <a:ea typeface="Cambria Math" panose="02040503050406030204" pitchFamily="18" charset="0"/>
                        </a:rPr>
                        <m:t>5</m:t>
                      </m:r>
                      <m:r>
                        <a:rPr lang="en-US" altLang="zh-CN" sz="2400" i="1">
                          <a:latin typeface="Cambria Math" panose="02040503050406030204" pitchFamily="18" charset="0"/>
                          <a:ea typeface="Cambria Math" panose="02040503050406030204" pitchFamily="18" charset="0"/>
                        </a:rPr>
                        <m:t>2</m:t>
                      </m:r>
                      <m:r>
                        <a:rPr lang="en-US" altLang="zh-CN" sz="2400" i="1" smtClean="0">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oMath>
                  </m:oMathPara>
                </a14:m>
                <a:endParaRPr lang="en-US" altLang="zh-CN" sz="2400" dirty="0"/>
              </a:p>
              <a:p>
                <a:r>
                  <a:rPr lang="zh-CN" altLang="en-US" sz="2400" dirty="0"/>
                  <a:t>这组参数下的模型哈密顿量可以通过四子格变换与反铁磁海森堡模型联系起来</a:t>
                </a:r>
                <a:r>
                  <a:rPr lang="en-US" altLang="zh-CN" sz="2400" dirty="0"/>
                  <a:t>(</a:t>
                </a:r>
                <a:r>
                  <a:rPr lang="zh-CN" altLang="en-US" sz="2400" dirty="0">
                    <a:solidFill>
                      <a:srgbClr val="FF0000"/>
                    </a:solidFill>
                  </a:rPr>
                  <a:t>对应相图中红色区域</a:t>
                </a:r>
                <a:r>
                  <a:rPr lang="en-US" altLang="zh-CN" sz="2400" dirty="0"/>
                  <a:t>).</a:t>
                </a:r>
              </a:p>
            </p:txBody>
          </p:sp>
        </mc:Choice>
        <mc:Fallback xmlns="">
          <p:sp>
            <p:nvSpPr>
              <p:cNvPr id="4" name="文本框 3">
                <a:extLst>
                  <a:ext uri="{FF2B5EF4-FFF2-40B4-BE49-F238E27FC236}">
                    <a16:creationId xmlns:a16="http://schemas.microsoft.com/office/drawing/2014/main" id="{B8419389-F6D5-4E20-8B3D-59E53D1368B8}"/>
                  </a:ext>
                </a:extLst>
              </p:cNvPr>
              <p:cNvSpPr txBox="1">
                <a:spLocks noRot="1" noChangeAspect="1" noMove="1" noResize="1" noEditPoints="1" noAdjustHandles="1" noChangeArrowheads="1" noChangeShapeType="1" noTextEdit="1"/>
              </p:cNvSpPr>
              <p:nvPr/>
            </p:nvSpPr>
            <p:spPr>
              <a:xfrm>
                <a:off x="866676" y="397473"/>
                <a:ext cx="7930956" cy="1477328"/>
              </a:xfrm>
              <a:prstGeom prst="rect">
                <a:avLst/>
              </a:prstGeom>
              <a:blipFill>
                <a:blip r:embed="rId6"/>
                <a:stretch>
                  <a:fillRect l="-2306" t="-5761" r="-2306" b="-11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5312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92589F4-516B-42D2-85F6-DB221F0FB54E}"/>
              </a:ext>
            </a:extLst>
          </p:cNvPr>
          <p:cNvPicPr>
            <a:picLocks noChangeAspect="1"/>
          </p:cNvPicPr>
          <p:nvPr/>
        </p:nvPicPr>
        <p:blipFill rotWithShape="1">
          <a:blip r:embed="rId3">
            <a:extLst>
              <a:ext uri="{28A0092B-C50C-407E-A947-70E740481C1C}">
                <a14:useLocalDpi xmlns:a14="http://schemas.microsoft.com/office/drawing/2010/main" val="0"/>
              </a:ext>
            </a:extLst>
          </a:blip>
          <a:srcRect l="2655" t="27241" r="2263" b="25666"/>
          <a:stretch/>
        </p:blipFill>
        <p:spPr>
          <a:xfrm>
            <a:off x="80809" y="0"/>
            <a:ext cx="9248017" cy="2211482"/>
          </a:xfrm>
          <a:prstGeom prst="rect">
            <a:avLst/>
          </a:prstGeom>
        </p:spPr>
      </p:pic>
      <p:grpSp>
        <p:nvGrpSpPr>
          <p:cNvPr id="9" name="组合 8">
            <a:extLst>
              <a:ext uri="{FF2B5EF4-FFF2-40B4-BE49-F238E27FC236}">
                <a16:creationId xmlns:a16="http://schemas.microsoft.com/office/drawing/2014/main" id="{141CC89D-C8BD-49C5-8C09-EE5FBFEAA253}"/>
              </a:ext>
            </a:extLst>
          </p:cNvPr>
          <p:cNvGrpSpPr/>
          <p:nvPr/>
        </p:nvGrpSpPr>
        <p:grpSpPr>
          <a:xfrm>
            <a:off x="3471968" y="4457305"/>
            <a:ext cx="8720032" cy="2050431"/>
            <a:chOff x="3677056" y="4276868"/>
            <a:chExt cx="8720032" cy="2050431"/>
          </a:xfrm>
        </p:grpSpPr>
        <p:pic>
          <p:nvPicPr>
            <p:cNvPr id="6" name="图片 5">
              <a:extLst>
                <a:ext uri="{FF2B5EF4-FFF2-40B4-BE49-F238E27FC236}">
                  <a16:creationId xmlns:a16="http://schemas.microsoft.com/office/drawing/2014/main" id="{98207132-1FDB-42AD-9BD1-46925D6CBD09}"/>
                </a:ext>
              </a:extLst>
            </p:cNvPr>
            <p:cNvPicPr>
              <a:picLocks noChangeAspect="1"/>
            </p:cNvPicPr>
            <p:nvPr/>
          </p:nvPicPr>
          <p:blipFill rotWithShape="1">
            <a:blip r:embed="rId4">
              <a:extLst>
                <a:ext uri="{28A0092B-C50C-407E-A947-70E740481C1C}">
                  <a14:useLocalDpi xmlns:a14="http://schemas.microsoft.com/office/drawing/2010/main" val="0"/>
                </a:ext>
              </a:extLst>
            </a:blip>
            <a:srcRect l="2359" t="27240" r="2559" b="26278"/>
            <a:stretch/>
          </p:blipFill>
          <p:spPr>
            <a:xfrm>
              <a:off x="3792168" y="4276868"/>
              <a:ext cx="8604920" cy="2030975"/>
            </a:xfrm>
            <a:prstGeom prst="rect">
              <a:avLst/>
            </a:prstGeom>
          </p:spPr>
        </p:pic>
        <p:sp>
          <p:nvSpPr>
            <p:cNvPr id="8" name="平行四边形 7">
              <a:extLst>
                <a:ext uri="{FF2B5EF4-FFF2-40B4-BE49-F238E27FC236}">
                  <a16:creationId xmlns:a16="http://schemas.microsoft.com/office/drawing/2014/main" id="{9D2C2C94-129A-488A-802E-BC5838E8BD8E}"/>
                </a:ext>
              </a:extLst>
            </p:cNvPr>
            <p:cNvSpPr/>
            <p:nvPr/>
          </p:nvSpPr>
          <p:spPr>
            <a:xfrm>
              <a:off x="3677056" y="5537060"/>
              <a:ext cx="2423937" cy="790239"/>
            </a:xfrm>
            <a:prstGeom prst="parallelogram">
              <a:avLst/>
            </a:prstGeom>
            <a:noFill/>
            <a:ln w="444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79BA25D-8EAD-4DF1-AA79-4BA7AE9168C9}"/>
                  </a:ext>
                </a:extLst>
              </p:cNvPr>
              <p:cNvSpPr txBox="1"/>
              <p:nvPr/>
            </p:nvSpPr>
            <p:spPr>
              <a:xfrm>
                <a:off x="8892920" y="395600"/>
                <a:ext cx="3130468" cy="1815882"/>
              </a:xfrm>
              <a:prstGeom prst="rect">
                <a:avLst/>
              </a:prstGeom>
              <a:noFill/>
            </p:spPr>
            <p:txBody>
              <a:bodyPr wrap="square" rtlCol="0">
                <a:spAutoFit/>
              </a:bodyPr>
              <a:lstStyle/>
              <a:p>
                <a:r>
                  <a:rPr lang="en-US" altLang="zh-CN" sz="2800" dirty="0">
                    <a:solidFill>
                      <a:schemeClr val="tx1"/>
                    </a:solidFill>
                  </a:rPr>
                  <a:t>J=1</a:t>
                </a:r>
                <a:r>
                  <a:rPr lang="zh-CN" altLang="en-US" sz="2800" dirty="0">
                    <a:solidFill>
                      <a:schemeClr val="tx1"/>
                    </a:solidFill>
                  </a:rPr>
                  <a:t>时的</a:t>
                </a:r>
                <a14:m>
                  <m:oMath xmlns:m="http://schemas.openxmlformats.org/officeDocument/2006/math">
                    <m:r>
                      <a:rPr lang="en-US" altLang="zh-CN" sz="2800" b="0" i="1" smtClean="0">
                        <a:solidFill>
                          <a:schemeClr val="tx1"/>
                        </a:solidFill>
                        <a:latin typeface="Cambria Math" panose="02040503050406030204" pitchFamily="18" charset="0"/>
                      </a:rPr>
                      <m:t>120</m:t>
                    </m:r>
                    <m:r>
                      <a:rPr lang="en-US" altLang="zh-CN" sz="2800" b="0" i="1" smtClean="0">
                        <a:solidFill>
                          <a:schemeClr val="tx1"/>
                        </a:solidFill>
                        <a:latin typeface="Cambria Math" panose="02040503050406030204" pitchFamily="18" charset="0"/>
                        <a:ea typeface="Cambria Math" panose="02040503050406030204" pitchFamily="18" charset="0"/>
                      </a:rPr>
                      <m:t>°</m:t>
                    </m:r>
                  </m:oMath>
                </a14:m>
                <a:r>
                  <a:rPr lang="en-US" altLang="zh-CN" sz="2800" dirty="0">
                    <a:solidFill>
                      <a:schemeClr val="tx1"/>
                    </a:solidFill>
                  </a:rPr>
                  <a:t>Neel</a:t>
                </a:r>
                <a:r>
                  <a:rPr lang="zh-CN" altLang="en-US" sz="2800" dirty="0">
                    <a:solidFill>
                      <a:schemeClr val="tx1"/>
                    </a:solidFill>
                  </a:rPr>
                  <a:t>序的一种可能构型</a:t>
                </a:r>
                <a:r>
                  <a:rPr lang="en-US" altLang="zh-CN" sz="2800" dirty="0">
                    <a:solidFill>
                      <a:schemeClr val="tx1"/>
                    </a:solidFill>
                  </a:rPr>
                  <a:t>,</a:t>
                </a:r>
                <a:r>
                  <a:rPr lang="zh-CN" altLang="en-US" sz="2800" dirty="0">
                    <a:solidFill>
                      <a:schemeClr val="tx1"/>
                    </a:solidFill>
                  </a:rPr>
                  <a:t>所有自旋躺在三角晶格平面内</a:t>
                </a:r>
              </a:p>
            </p:txBody>
          </p:sp>
        </mc:Choice>
        <mc:Fallback xmlns="">
          <p:sp>
            <p:nvSpPr>
              <p:cNvPr id="13" name="文本框 12">
                <a:extLst>
                  <a:ext uri="{FF2B5EF4-FFF2-40B4-BE49-F238E27FC236}">
                    <a16:creationId xmlns:a16="http://schemas.microsoft.com/office/drawing/2014/main" id="{479BA25D-8EAD-4DF1-AA79-4BA7AE9168C9}"/>
                  </a:ext>
                </a:extLst>
              </p:cNvPr>
              <p:cNvSpPr txBox="1">
                <a:spLocks noRot="1" noChangeAspect="1" noMove="1" noResize="1" noEditPoints="1" noAdjustHandles="1" noChangeArrowheads="1" noChangeShapeType="1" noTextEdit="1"/>
              </p:cNvSpPr>
              <p:nvPr/>
            </p:nvSpPr>
            <p:spPr>
              <a:xfrm>
                <a:off x="8892920" y="395600"/>
                <a:ext cx="3130468" cy="1815882"/>
              </a:xfrm>
              <a:prstGeom prst="rect">
                <a:avLst/>
              </a:prstGeom>
              <a:blipFill>
                <a:blip r:embed="rId5"/>
                <a:stretch>
                  <a:fillRect l="-4094" t="-3691" r="-2729" b="-80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F415C2-2C22-4AF5-836D-AB50489DF36A}"/>
                  </a:ext>
                </a:extLst>
              </p:cNvPr>
              <p:cNvSpPr txBox="1"/>
              <p:nvPr/>
            </p:nvSpPr>
            <p:spPr>
              <a:xfrm>
                <a:off x="259814" y="2903659"/>
                <a:ext cx="8281071" cy="1384995"/>
              </a:xfrm>
              <a:prstGeom prst="rect">
                <a:avLst/>
              </a:prstGeom>
              <a:noFill/>
            </p:spPr>
            <p:txBody>
              <a:bodyPr wrap="square" rtlCol="0">
                <a:spAutoFit/>
              </a:bodyPr>
              <a:lstStyle/>
              <a:p>
                <a:r>
                  <a:rPr lang="zh-CN" altLang="en-US" sz="2800" dirty="0">
                    <a:solidFill>
                      <a:schemeClr val="tx1"/>
                    </a:solidFill>
                  </a:rPr>
                  <a:t>上图中的</a:t>
                </a:r>
                <a14:m>
                  <m:oMath xmlns:m="http://schemas.openxmlformats.org/officeDocument/2006/math">
                    <m:r>
                      <a:rPr lang="en-US" altLang="zh-CN" sz="2800" i="1">
                        <a:solidFill>
                          <a:schemeClr val="tx1"/>
                        </a:solidFill>
                        <a:latin typeface="Cambria Math" panose="02040503050406030204" pitchFamily="18" charset="0"/>
                      </a:rPr>
                      <m:t>120</m:t>
                    </m:r>
                    <m:r>
                      <a:rPr lang="en-US" altLang="zh-CN" sz="2800" i="1">
                        <a:solidFill>
                          <a:schemeClr val="tx1"/>
                        </a:solidFill>
                        <a:latin typeface="Cambria Math" panose="02040503050406030204" pitchFamily="18" charset="0"/>
                        <a:ea typeface="Cambria Math" panose="02040503050406030204" pitchFamily="18" charset="0"/>
                      </a:rPr>
                      <m:t>°</m:t>
                    </m:r>
                  </m:oMath>
                </a14:m>
                <a:r>
                  <a:rPr lang="en-US" altLang="zh-CN" sz="2800" dirty="0">
                    <a:solidFill>
                      <a:schemeClr val="tx1"/>
                    </a:solidFill>
                  </a:rPr>
                  <a:t>Neel</a:t>
                </a:r>
                <a:r>
                  <a:rPr lang="zh-CN" altLang="en-US" sz="2800" dirty="0">
                    <a:solidFill>
                      <a:schemeClr val="tx1"/>
                    </a:solidFill>
                  </a:rPr>
                  <a:t>序经过四子格变换之后变为右图的</a:t>
                </a:r>
                <a:r>
                  <a:rPr lang="en-US" altLang="zh-CN" sz="2800" dirty="0">
                    <a:solidFill>
                      <a:schemeClr val="tx1"/>
                    </a:solidFill>
                  </a:rPr>
                  <a:t>Spiral</a:t>
                </a:r>
                <a:r>
                  <a:rPr lang="zh-CN" altLang="en-US" sz="2800" dirty="0">
                    <a:solidFill>
                      <a:schemeClr val="tx1"/>
                    </a:solidFill>
                  </a:rPr>
                  <a:t>序</a:t>
                </a:r>
                <a:r>
                  <a:rPr lang="en-US" altLang="zh-CN" sz="2800" dirty="0">
                    <a:solidFill>
                      <a:schemeClr val="tx1"/>
                    </a:solidFill>
                  </a:rPr>
                  <a:t>,</a:t>
                </a:r>
                <a:r>
                  <a:rPr lang="zh-CN" altLang="en-US" sz="2800" dirty="0">
                    <a:solidFill>
                      <a:schemeClr val="tx1"/>
                    </a:solidFill>
                  </a:rPr>
                  <a:t>此时磁元胞包含</a:t>
                </a:r>
                <a:r>
                  <a:rPr lang="en-US" altLang="zh-CN" sz="2800" dirty="0">
                    <a:solidFill>
                      <a:schemeClr val="tx1"/>
                    </a:solidFill>
                  </a:rPr>
                  <a:t>12</a:t>
                </a:r>
                <a:r>
                  <a:rPr lang="zh-CN" altLang="en-US" sz="2800" dirty="0">
                    <a:solidFill>
                      <a:schemeClr val="tx1"/>
                    </a:solidFill>
                  </a:rPr>
                  <a:t>个格点</a:t>
                </a:r>
                <a:r>
                  <a:rPr lang="en-US" altLang="zh-CN" sz="2800" dirty="0">
                    <a:solidFill>
                      <a:schemeClr val="tx1"/>
                    </a:solidFill>
                  </a:rPr>
                  <a:t>,</a:t>
                </a:r>
                <a:r>
                  <a:rPr lang="zh-CN" altLang="en-US" sz="2800" dirty="0">
                    <a:solidFill>
                      <a:schemeClr val="tx1"/>
                    </a:solidFill>
                  </a:rPr>
                  <a:t>在图中用红色虚线框标出</a:t>
                </a:r>
                <a:r>
                  <a:rPr lang="en-US" altLang="zh-CN" sz="2800" dirty="0"/>
                  <a:t>,</a:t>
                </a:r>
                <a:r>
                  <a:rPr lang="zh-CN" altLang="en-US" sz="2800" dirty="0"/>
                  <a:t>图中一共包含</a:t>
                </a:r>
                <a:r>
                  <a:rPr lang="en-US" altLang="zh-CN" sz="2800" dirty="0"/>
                  <a:t>(3</a:t>
                </a:r>
                <a:r>
                  <a:rPr lang="zh-CN" altLang="en-US" sz="2800" dirty="0"/>
                  <a:t>*</a:t>
                </a:r>
                <a:r>
                  <a:rPr lang="en-US" altLang="zh-CN" sz="2800" dirty="0"/>
                  <a:t>3=9)</a:t>
                </a:r>
                <a:r>
                  <a:rPr lang="zh-CN" altLang="en-US" sz="2800" dirty="0"/>
                  <a:t>个磁元胞</a:t>
                </a:r>
                <a:r>
                  <a:rPr lang="en-US" altLang="zh-CN" sz="2800" dirty="0"/>
                  <a:t>.</a:t>
                </a:r>
                <a:endParaRPr lang="zh-CN" altLang="en-US" sz="2800" dirty="0">
                  <a:solidFill>
                    <a:schemeClr val="tx1"/>
                  </a:solidFill>
                </a:endParaRPr>
              </a:p>
            </p:txBody>
          </p:sp>
        </mc:Choice>
        <mc:Fallback xmlns="">
          <p:sp>
            <p:nvSpPr>
              <p:cNvPr id="14" name="文本框 13">
                <a:extLst>
                  <a:ext uri="{FF2B5EF4-FFF2-40B4-BE49-F238E27FC236}">
                    <a16:creationId xmlns:a16="http://schemas.microsoft.com/office/drawing/2014/main" id="{FEF415C2-2C22-4AF5-836D-AB50489DF36A}"/>
                  </a:ext>
                </a:extLst>
              </p:cNvPr>
              <p:cNvSpPr txBox="1">
                <a:spLocks noRot="1" noChangeAspect="1" noMove="1" noResize="1" noEditPoints="1" noAdjustHandles="1" noChangeArrowheads="1" noChangeShapeType="1" noTextEdit="1"/>
              </p:cNvSpPr>
              <p:nvPr/>
            </p:nvSpPr>
            <p:spPr>
              <a:xfrm>
                <a:off x="259814" y="2903659"/>
                <a:ext cx="8281071" cy="1384995"/>
              </a:xfrm>
              <a:prstGeom prst="rect">
                <a:avLst/>
              </a:prstGeom>
              <a:blipFill>
                <a:blip r:embed="rId6"/>
                <a:stretch>
                  <a:fillRect l="-1546" t="-4386"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499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EAB5536-5A2B-40BB-A9CF-3FB70D9A3424}"/>
                  </a:ext>
                </a:extLst>
              </p:cNvPr>
              <p:cNvSpPr txBox="1"/>
              <p:nvPr/>
            </p:nvSpPr>
            <p:spPr>
              <a:xfrm>
                <a:off x="2372907" y="1189454"/>
                <a:ext cx="6358857" cy="1292662"/>
              </a:xfrm>
              <a:prstGeom prst="rect">
                <a:avLst/>
              </a:prstGeom>
              <a:noFill/>
            </p:spPr>
            <p:txBody>
              <a:bodyPr wrap="none" lIns="0" tIns="0" rIns="0" bIns="0" rtlCol="0">
                <a:spAutoFit/>
              </a:bodyPr>
              <a:lstStyle/>
              <a:p>
                <a14:m>
                  <m:oMath xmlns:m="http://schemas.openxmlformats.org/officeDocument/2006/math">
                    <m:r>
                      <a:rPr lang="en-US" altLang="zh-CN" sz="2800" b="0" i="1" smtClean="0">
                        <a:latin typeface="Cambria Math" panose="02040503050406030204" pitchFamily="18" charset="0"/>
                      </a:rPr>
                      <m:t>𝐽</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𝛼</m:t>
                        </m:r>
                      </m:e>
                    </m:func>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𝛽</m:t>
                        </m:r>
                      </m:e>
                    </m:func>
                  </m:oMath>
                </a14:m>
                <a:r>
                  <a:rPr lang="en-US" altLang="zh-CN" sz="2800" dirty="0"/>
                  <a:t>, </a:t>
                </a:r>
                <a14:m>
                  <m:oMath xmlns:m="http://schemas.openxmlformats.org/officeDocument/2006/math">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𝛼</m:t>
                        </m:r>
                      </m:e>
                    </m:func>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r>
                          <a:rPr lang="en-US" altLang="zh-CN" sz="2800" b="0" i="1" smtClean="0">
                            <a:latin typeface="Cambria Math" panose="02040503050406030204" pitchFamily="18" charset="0"/>
                          </a:rPr>
                          <m:t>𝛽</m:t>
                        </m:r>
                      </m:e>
                    </m:func>
                  </m:oMath>
                </a14:m>
                <a:r>
                  <a:rPr lang="en-US" altLang="zh-CN" sz="2800" dirty="0"/>
                  <a:t>, </a:t>
                </a:r>
                <a14:m>
                  <m:oMath xmlns:m="http://schemas.openxmlformats.org/officeDocument/2006/math">
                    <m:r>
                      <m:rPr>
                        <m:sty m:val="p"/>
                      </m:rPr>
                      <a:rPr lang="en-US" altLang="zh-CN" sz="2800" b="0" i="0" smtClean="0">
                        <a:latin typeface="Cambria Math" panose="02040503050406030204" pitchFamily="18" charset="0"/>
                      </a:rPr>
                      <m:t>Γ</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r>
                          <a:rPr lang="en-US" altLang="zh-CN" sz="2800" b="0" i="1" smtClean="0">
                            <a:latin typeface="Cambria Math" panose="02040503050406030204" pitchFamily="18" charset="0"/>
                          </a:rPr>
                          <m:t>𝛼</m:t>
                        </m:r>
                      </m:e>
                    </m:func>
                  </m:oMath>
                </a14:m>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𝐽</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=0,</m:t>
                      </m:r>
                      <m:r>
                        <m:rPr>
                          <m:sty m:val="p"/>
                        </m:rPr>
                        <a:rPr lang="en-US" altLang="zh-CN" sz="2800" b="0" i="0" smtClean="0">
                          <a:latin typeface="Cambria Math" panose="02040503050406030204" pitchFamily="18" charset="0"/>
                        </a:rPr>
                        <m:t>Γ</m:t>
                      </m:r>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𝛼</m:t>
                      </m:r>
                      <m:r>
                        <a:rPr lang="en-US" altLang="zh-CN" sz="2800" b="0" i="1" smtClean="0">
                          <a:latin typeface="Cambria Math" panose="02040503050406030204" pitchFamily="18" charset="0"/>
                        </a:rPr>
                        <m:t>=0.5</m:t>
                      </m:r>
                      <m:r>
                        <a:rPr lang="en-US" altLang="zh-CN" sz="2800" b="0" i="1" smtClean="0">
                          <a:latin typeface="Cambria Math" panose="02040503050406030204" pitchFamily="18" charset="0"/>
                        </a:rPr>
                        <m:t>𝜋</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𝛽</m:t>
                      </m:r>
                      <m:r>
                        <a:rPr lang="en-US" altLang="zh-CN" sz="2800" b="0" i="1" smtClean="0">
                          <a:latin typeface="Cambria Math" panose="02040503050406030204" pitchFamily="18" charset="0"/>
                        </a:rPr>
                        <m:t>=1.5</m:t>
                      </m:r>
                      <m:r>
                        <a:rPr lang="en-US" altLang="zh-CN" sz="2800" b="0" i="1" smtClean="0">
                          <a:latin typeface="Cambria Math" panose="02040503050406030204" pitchFamily="18" charset="0"/>
                        </a:rPr>
                        <m:t>𝜋</m:t>
                      </m:r>
                      <m:r>
                        <a:rPr lang="en-US" altLang="zh-CN" sz="2800" b="0" i="1" smtClean="0">
                          <a:latin typeface="Cambria Math" panose="02040503050406030204" pitchFamily="18" charset="0"/>
                        </a:rPr>
                        <m:t>)</m:t>
                      </m:r>
                    </m:oMath>
                  </m:oMathPara>
                </a14:m>
                <a:endParaRPr lang="en-US" altLang="zh-CN" sz="2800" dirty="0"/>
              </a:p>
              <a:p>
                <a:r>
                  <a:rPr lang="zh-CN" altLang="en-US" sz="2800" dirty="0"/>
                  <a:t>铁磁海森堡模型</a:t>
                </a:r>
                <a:r>
                  <a:rPr lang="en-US" altLang="zh-CN" sz="2800" dirty="0"/>
                  <a:t>(</a:t>
                </a:r>
                <a:r>
                  <a:rPr lang="zh-CN" altLang="en-US" sz="2800" dirty="0">
                    <a:solidFill>
                      <a:srgbClr val="008000"/>
                    </a:solidFill>
                  </a:rPr>
                  <a:t>对应相图中绿色区域</a:t>
                </a:r>
                <a:r>
                  <a:rPr lang="en-US" altLang="zh-CN" sz="2800" dirty="0"/>
                  <a:t>)</a:t>
                </a:r>
              </a:p>
            </p:txBody>
          </p:sp>
        </mc:Choice>
        <mc:Fallback xmlns="">
          <p:sp>
            <p:nvSpPr>
              <p:cNvPr id="5" name="文本框 4">
                <a:extLst>
                  <a:ext uri="{FF2B5EF4-FFF2-40B4-BE49-F238E27FC236}">
                    <a16:creationId xmlns:a16="http://schemas.microsoft.com/office/drawing/2014/main" id="{CEAB5536-5A2B-40BB-A9CF-3FB70D9A3424}"/>
                  </a:ext>
                </a:extLst>
              </p:cNvPr>
              <p:cNvSpPr txBox="1">
                <a:spLocks noRot="1" noChangeAspect="1" noMove="1" noResize="1" noEditPoints="1" noAdjustHandles="1" noChangeArrowheads="1" noChangeShapeType="1" noTextEdit="1"/>
              </p:cNvSpPr>
              <p:nvPr/>
            </p:nvSpPr>
            <p:spPr>
              <a:xfrm>
                <a:off x="2372907" y="1189454"/>
                <a:ext cx="6358857" cy="1292662"/>
              </a:xfrm>
              <a:prstGeom prst="rect">
                <a:avLst/>
              </a:prstGeom>
              <a:blipFill>
                <a:blip r:embed="rId2"/>
                <a:stretch>
                  <a:fillRect l="-3356" t="-8491" b="-155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C6E72FF-3BFA-4074-BA84-202F90D3A22E}"/>
                  </a:ext>
                </a:extLst>
              </p:cNvPr>
              <p:cNvSpPr txBox="1"/>
              <p:nvPr/>
            </p:nvSpPr>
            <p:spPr>
              <a:xfrm>
                <a:off x="2082069" y="2825255"/>
                <a:ext cx="7930956" cy="9678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系统基态是铁磁序</a:t>
                </a:r>
                <a:r>
                  <a:rPr lang="en-US" altLang="zh-CN" sz="2000" dirty="0"/>
                  <a:t>,</a:t>
                </a:r>
                <a:r>
                  <a:rPr lang="zh-CN" altLang="en-US" sz="2000" dirty="0"/>
                  <a:t>所有自旋矢量平行排列</a:t>
                </a:r>
                <a:r>
                  <a:rPr lang="en-US" altLang="zh-CN" sz="2000" dirty="0"/>
                  <a:t>,</a:t>
                </a:r>
                <a:r>
                  <a:rPr lang="zh-CN" altLang="en-US" sz="2000" dirty="0"/>
                  <a:t>但自旋矢量的指向可以朝着任意方向</a:t>
                </a:r>
                <a:r>
                  <a:rPr lang="en-US" altLang="zh-CN" sz="2000" dirty="0"/>
                  <a:t>,</a:t>
                </a:r>
                <a:r>
                  <a:rPr lang="zh-CN" altLang="en-US" sz="2000" dirty="0"/>
                  <a:t>基态能量</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𝑬</m:t>
                        </m:r>
                      </m:e>
                      <m:sub>
                        <m:r>
                          <a:rPr lang="en-US" altLang="zh-CN" sz="2000" b="1" i="1" smtClean="0">
                            <a:solidFill>
                              <a:srgbClr val="FF0000"/>
                            </a:solidFill>
                            <a:latin typeface="Cambria Math" panose="02040503050406030204" pitchFamily="18" charset="0"/>
                          </a:rPr>
                          <m:t>𝟎</m:t>
                        </m:r>
                      </m:sub>
                    </m:sSub>
                    <m:r>
                      <a:rPr lang="en-US" altLang="zh-CN" sz="2000" b="1" i="1" smtClean="0">
                        <a:solidFill>
                          <a:srgbClr val="FF0000"/>
                        </a:solidFill>
                        <a:latin typeface="Cambria Math" panose="02040503050406030204" pitchFamily="18" charset="0"/>
                      </a:rPr>
                      <m:t>=−</m:t>
                    </m:r>
                    <m:r>
                      <a:rPr lang="en-US" altLang="zh-CN" sz="2000" b="1" i="1">
                        <a:solidFill>
                          <a:srgbClr val="FF0000"/>
                        </a:solidFill>
                        <a:latin typeface="Cambria Math" panose="02040503050406030204" pitchFamily="18" charset="0"/>
                      </a:rPr>
                      <m:t>3</m:t>
                    </m:r>
                    <m:r>
                      <a:rPr lang="en-US" altLang="zh-CN" sz="2000" b="1" i="1" smtClean="0">
                        <a:solidFill>
                          <a:srgbClr val="FF0000"/>
                        </a:solidFill>
                        <a:latin typeface="Cambria Math" panose="02040503050406030204" pitchFamily="18" charset="0"/>
                      </a:rPr>
                      <m:t>𝑵</m:t>
                    </m:r>
                  </m:oMath>
                </a14:m>
                <a:r>
                  <a:rPr lang="en-US" altLang="zh-CN" sz="2000" dirty="0"/>
                  <a:t>,</a:t>
                </a:r>
                <a:r>
                  <a:rPr lang="zh-CN" altLang="en-US" sz="2000" dirty="0"/>
                  <a:t>其中</a:t>
                </a:r>
                <a:r>
                  <a:rPr lang="en-US" altLang="zh-CN" sz="2000" dirty="0"/>
                  <a:t>N</a:t>
                </a:r>
                <a:r>
                  <a:rPr lang="zh-CN" altLang="en-US" sz="2000" dirty="0"/>
                  <a:t>是系统格点数目</a:t>
                </a:r>
                <a:r>
                  <a:rPr lang="en-US" altLang="zh-CN" sz="2000" dirty="0"/>
                  <a:t>;</a:t>
                </a:r>
              </a:p>
            </p:txBody>
          </p:sp>
        </mc:Choice>
        <mc:Fallback xmlns="">
          <p:sp>
            <p:nvSpPr>
              <p:cNvPr id="6" name="文本框 5">
                <a:extLst>
                  <a:ext uri="{FF2B5EF4-FFF2-40B4-BE49-F238E27FC236}">
                    <a16:creationId xmlns:a16="http://schemas.microsoft.com/office/drawing/2014/main" id="{4C6E72FF-3BFA-4074-BA84-202F90D3A22E}"/>
                  </a:ext>
                </a:extLst>
              </p:cNvPr>
              <p:cNvSpPr txBox="1">
                <a:spLocks noRot="1" noChangeAspect="1" noMove="1" noResize="1" noEditPoints="1" noAdjustHandles="1" noChangeArrowheads="1" noChangeShapeType="1" noTextEdit="1"/>
              </p:cNvSpPr>
              <p:nvPr/>
            </p:nvSpPr>
            <p:spPr>
              <a:xfrm>
                <a:off x="2082069" y="2825255"/>
                <a:ext cx="7930956" cy="967829"/>
              </a:xfrm>
              <a:prstGeom prst="rect">
                <a:avLst/>
              </a:prstGeom>
              <a:blipFill>
                <a:blip r:embed="rId3"/>
                <a:stretch>
                  <a:fillRect l="-692" b="-100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9769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25A85D-B5DC-403B-83B7-230AF28D7CA2}"/>
                  </a:ext>
                </a:extLst>
              </p:cNvPr>
              <p:cNvSpPr txBox="1"/>
              <p:nvPr/>
            </p:nvSpPr>
            <p:spPr>
              <a:xfrm>
                <a:off x="587767" y="488082"/>
                <a:ext cx="6998325" cy="1477328"/>
              </a:xfrm>
              <a:prstGeom prst="rect">
                <a:avLst/>
              </a:prstGeom>
              <a:noFill/>
            </p:spPr>
            <p:txBody>
              <a:bodyPr wrap="square" lIns="0" tIns="0" rIns="0" bIns="0" rtlCol="0">
                <a:spAutoFit/>
              </a:bodyPr>
              <a:lstStyle/>
              <a:p>
                <a:pPr algn="ct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𝛼</m:t>
                        </m:r>
                      </m:e>
                    </m:func>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𝛽</m:t>
                        </m:r>
                      </m:e>
                    </m:func>
                  </m:oMath>
                </a14:m>
                <a:r>
                  <a:rPr lang="en-US" altLang="zh-CN" sz="2400" dirty="0"/>
                  <a:t>, </a:t>
                </a:r>
                <a14:m>
                  <m:oMath xmlns:m="http://schemas.openxmlformats.org/officeDocument/2006/math">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𝛼</m:t>
                        </m:r>
                      </m:e>
                    </m:func>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𝛽</m:t>
                        </m:r>
                      </m:e>
                    </m:func>
                  </m:oMath>
                </a14:m>
                <a:r>
                  <a:rPr lang="en-US" altLang="zh-CN" sz="2400" dirty="0"/>
                  <a:t>, </a:t>
                </a:r>
                <a14:m>
                  <m:oMath xmlns:m="http://schemas.openxmlformats.org/officeDocument/2006/math">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𝛼</m:t>
                        </m:r>
                      </m:e>
                    </m:func>
                  </m:oMath>
                </a14:m>
                <a:endParaRPr lang="en-US" altLang="zh-CN"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=−2,</m:t>
                      </m:r>
                      <m:r>
                        <m:rPr>
                          <m:sty m:val="p"/>
                        </m:rPr>
                        <a:rPr lang="en-US" altLang="zh-CN" sz="2400" b="0" i="0" smtClean="0">
                          <a:latin typeface="Cambria Math" panose="02040503050406030204" pitchFamily="18" charset="0"/>
                        </a:rPr>
                        <m:t>Γ</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=0.5</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0</m:t>
                      </m:r>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8</m:t>
                      </m:r>
                      <m:r>
                        <a:rPr lang="en-US" altLang="zh-CN" sz="2400" i="1" smtClean="0">
                          <a:latin typeface="Cambria Math" panose="02040503050406030204" pitchFamily="18" charset="0"/>
                          <a:ea typeface="Cambria Math" panose="02040503050406030204" pitchFamily="18" charset="0"/>
                        </a:rPr>
                        <m:t>5</m:t>
                      </m:r>
                      <m:r>
                        <a:rPr lang="en-US" altLang="zh-CN" sz="2400" i="1">
                          <a:latin typeface="Cambria Math" panose="02040503050406030204" pitchFamily="18" charset="0"/>
                          <a:ea typeface="Cambria Math" panose="02040503050406030204" pitchFamily="18" charset="0"/>
                        </a:rPr>
                        <m:t>2</m:t>
                      </m:r>
                      <m:r>
                        <a:rPr lang="en-US" altLang="zh-CN" sz="2400" i="1" smtClean="0">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oMath>
                  </m:oMathPara>
                </a14:m>
                <a:endParaRPr lang="en-US" altLang="zh-CN" sz="2400" dirty="0"/>
              </a:p>
              <a:p>
                <a:r>
                  <a:rPr lang="zh-CN" altLang="en-US" sz="2400" dirty="0"/>
                  <a:t>这组参数下的模型哈密顿量可以通过四子格变换与铁磁海森堡模型联系起来</a:t>
                </a:r>
                <a:r>
                  <a:rPr lang="en-US" altLang="zh-CN" sz="2400" dirty="0"/>
                  <a:t>(</a:t>
                </a:r>
                <a:r>
                  <a:rPr lang="zh-CN" altLang="en-US" sz="2400" dirty="0">
                    <a:solidFill>
                      <a:srgbClr val="FF6600"/>
                    </a:solidFill>
                  </a:rPr>
                  <a:t>对应相图中橙色区域</a:t>
                </a:r>
                <a:r>
                  <a:rPr lang="en-US" altLang="zh-CN" sz="2400" dirty="0"/>
                  <a:t>).</a:t>
                </a:r>
              </a:p>
            </p:txBody>
          </p:sp>
        </mc:Choice>
        <mc:Fallback xmlns="">
          <p:sp>
            <p:nvSpPr>
              <p:cNvPr id="5" name="文本框 4">
                <a:extLst>
                  <a:ext uri="{FF2B5EF4-FFF2-40B4-BE49-F238E27FC236}">
                    <a16:creationId xmlns:a16="http://schemas.microsoft.com/office/drawing/2014/main" id="{F925A85D-B5DC-403B-83B7-230AF28D7CA2}"/>
                  </a:ext>
                </a:extLst>
              </p:cNvPr>
              <p:cNvSpPr txBox="1">
                <a:spLocks noRot="1" noChangeAspect="1" noMove="1" noResize="1" noEditPoints="1" noAdjustHandles="1" noChangeArrowheads="1" noChangeShapeType="1" noTextEdit="1"/>
              </p:cNvSpPr>
              <p:nvPr/>
            </p:nvSpPr>
            <p:spPr>
              <a:xfrm>
                <a:off x="587767" y="488082"/>
                <a:ext cx="6998325" cy="1477328"/>
              </a:xfrm>
              <a:prstGeom prst="rect">
                <a:avLst/>
              </a:prstGeom>
              <a:blipFill>
                <a:blip r:embed="rId2"/>
                <a:stretch>
                  <a:fillRect l="-2613" t="-5785" b="-12397"/>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8DE1B77F-0D6B-4C4C-9CE0-DDC2F0B3F223}"/>
              </a:ext>
            </a:extLst>
          </p:cNvPr>
          <p:cNvGrpSpPr/>
          <p:nvPr/>
        </p:nvGrpSpPr>
        <p:grpSpPr>
          <a:xfrm>
            <a:off x="7971472" y="0"/>
            <a:ext cx="4042187" cy="2607013"/>
            <a:chOff x="7290536" y="0"/>
            <a:chExt cx="4901464" cy="2915081"/>
          </a:xfrm>
        </p:grpSpPr>
        <p:pic>
          <p:nvPicPr>
            <p:cNvPr id="8" name="图片 7">
              <a:extLst>
                <a:ext uri="{FF2B5EF4-FFF2-40B4-BE49-F238E27FC236}">
                  <a16:creationId xmlns:a16="http://schemas.microsoft.com/office/drawing/2014/main" id="{D1A3BD12-8F90-4555-A5CE-E1EC54F2D658}"/>
                </a:ext>
              </a:extLst>
            </p:cNvPr>
            <p:cNvPicPr>
              <a:picLocks noChangeAspect="1"/>
            </p:cNvPicPr>
            <p:nvPr/>
          </p:nvPicPr>
          <p:blipFill rotWithShape="1">
            <a:blip r:embed="rId3">
              <a:extLst>
                <a:ext uri="{28A0092B-C50C-407E-A947-70E740481C1C}">
                  <a14:useLocalDpi xmlns:a14="http://schemas.microsoft.com/office/drawing/2010/main" val="0"/>
                </a:ext>
              </a:extLst>
            </a:blip>
            <a:srcRect l="11310" t="1717" r="9952" b="1290"/>
            <a:stretch/>
          </p:blipFill>
          <p:spPr>
            <a:xfrm>
              <a:off x="7290536" y="0"/>
              <a:ext cx="4901464" cy="2915081"/>
            </a:xfrm>
            <a:prstGeom prst="rect">
              <a:avLst/>
            </a:prstGeom>
          </p:spPr>
        </p:pic>
        <p:cxnSp>
          <p:nvCxnSpPr>
            <p:cNvPr id="10" name="直接箭头连接符 9">
              <a:extLst>
                <a:ext uri="{FF2B5EF4-FFF2-40B4-BE49-F238E27FC236}">
                  <a16:creationId xmlns:a16="http://schemas.microsoft.com/office/drawing/2014/main" id="{15792686-DF06-4DF4-BBB8-83AA1B64AD8C}"/>
                </a:ext>
              </a:extLst>
            </p:cNvPr>
            <p:cNvCxnSpPr/>
            <p:nvPr/>
          </p:nvCxnSpPr>
          <p:spPr>
            <a:xfrm flipV="1">
              <a:off x="9221821" y="644852"/>
              <a:ext cx="612843" cy="10672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A115FE3-FDBE-4499-8D35-6B2F343CBADB}"/>
                </a:ext>
              </a:extLst>
            </p:cNvPr>
            <p:cNvCxnSpPr>
              <a:cxnSpLocks/>
            </p:cNvCxnSpPr>
            <p:nvPr/>
          </p:nvCxnSpPr>
          <p:spPr>
            <a:xfrm rot="3600000" flipV="1">
              <a:off x="9530728" y="1177024"/>
              <a:ext cx="612843" cy="10672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094F1FF-1E8C-4ED9-963E-FC9CE5023545}"/>
                    </a:ext>
                  </a:extLst>
                </p:cNvPr>
                <p:cNvSpPr txBox="1"/>
                <p:nvPr/>
              </p:nvSpPr>
              <p:spPr>
                <a:xfrm>
                  <a:off x="9215721" y="942190"/>
                  <a:ext cx="312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A094F1FF-1E8C-4ED9-963E-FC9CE5023545}"/>
                    </a:ext>
                  </a:extLst>
                </p:cNvPr>
                <p:cNvSpPr txBox="1">
                  <a:spLocks noRot="1" noChangeAspect="1" noMove="1" noResize="1" noEditPoints="1" noAdjustHandles="1" noChangeArrowheads="1" noChangeShapeType="1" noTextEdit="1"/>
                </p:cNvSpPr>
                <p:nvPr/>
              </p:nvSpPr>
              <p:spPr>
                <a:xfrm>
                  <a:off x="9215721" y="942190"/>
                  <a:ext cx="312521" cy="276999"/>
                </a:xfrm>
                <a:prstGeom prst="rect">
                  <a:avLst/>
                </a:prstGeom>
                <a:blipFill>
                  <a:blip r:embed="rId4"/>
                  <a:stretch>
                    <a:fillRect l="-21429" r="-21429" b="-29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B532825-0257-44C7-B4A1-FA4EB711B563}"/>
                    </a:ext>
                  </a:extLst>
                </p:cNvPr>
                <p:cNvSpPr txBox="1"/>
                <p:nvPr/>
              </p:nvSpPr>
              <p:spPr>
                <a:xfrm>
                  <a:off x="9741268" y="1684150"/>
                  <a:ext cx="307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EB532825-0257-44C7-B4A1-FA4EB711B563}"/>
                    </a:ext>
                  </a:extLst>
                </p:cNvPr>
                <p:cNvSpPr txBox="1">
                  <a:spLocks noRot="1" noChangeAspect="1" noMove="1" noResize="1" noEditPoints="1" noAdjustHandles="1" noChangeArrowheads="1" noChangeShapeType="1" noTextEdit="1"/>
                </p:cNvSpPr>
                <p:nvPr/>
              </p:nvSpPr>
              <p:spPr>
                <a:xfrm>
                  <a:off x="9741268" y="1684150"/>
                  <a:ext cx="307200" cy="276999"/>
                </a:xfrm>
                <a:prstGeom prst="rect">
                  <a:avLst/>
                </a:prstGeom>
                <a:blipFill>
                  <a:blip r:embed="rId5"/>
                  <a:stretch>
                    <a:fillRect l="-21429" r="-19048" b="-2926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F1D9D5EB-39CE-419E-8299-74131FB91749}"/>
                </a:ext>
              </a:extLst>
            </p:cNvPr>
            <p:cNvSpPr txBox="1"/>
            <p:nvPr/>
          </p:nvSpPr>
          <p:spPr>
            <a:xfrm>
              <a:off x="10975693" y="2012995"/>
              <a:ext cx="719847" cy="369332"/>
            </a:xfrm>
            <a:prstGeom prst="rect">
              <a:avLst/>
            </a:prstGeom>
            <a:noFill/>
          </p:spPr>
          <p:txBody>
            <a:bodyPr wrap="square" rtlCol="0">
              <a:spAutoFit/>
            </a:bodyPr>
            <a:lstStyle/>
            <a:p>
              <a:r>
                <a:rPr lang="zh-CN" altLang="en-US" dirty="0"/>
                <a:t>图</a:t>
              </a:r>
              <a:r>
                <a:rPr lang="en-US" altLang="zh-CN" dirty="0"/>
                <a:t>(1)</a:t>
              </a:r>
              <a:endParaRPr lang="zh-CN" altLang="en-US" dirty="0"/>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9E9461C-A80F-4E03-9E2B-C68F2BDC7D20}"/>
                  </a:ext>
                </a:extLst>
              </p:cNvPr>
              <p:cNvSpPr txBox="1"/>
              <p:nvPr/>
            </p:nvSpPr>
            <p:spPr>
              <a:xfrm>
                <a:off x="548966" y="2026928"/>
                <a:ext cx="10758442" cy="23972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系统基态是条纹序</a:t>
                </a:r>
                <a:r>
                  <a:rPr lang="en-US" altLang="zh-CN" sz="2000" dirty="0"/>
                  <a:t>(Stripe);</a:t>
                </a:r>
              </a:p>
              <a:p>
                <a:pPr marL="285750" indent="-285750">
                  <a:lnSpc>
                    <a:spcPct val="150000"/>
                  </a:lnSpc>
                  <a:buFont typeface="Arial" panose="020B0604020202020204" pitchFamily="34" charset="0"/>
                  <a:buChar char="•"/>
                </a:pPr>
                <a:r>
                  <a:rPr lang="zh-CN" altLang="en-US" sz="2000" dirty="0"/>
                  <a:t>磁元胞包含四个格点</a:t>
                </a:r>
                <a:r>
                  <a:rPr lang="en-US" altLang="zh-CN" sz="2000" dirty="0"/>
                  <a:t>,</a:t>
                </a:r>
                <a:r>
                  <a:rPr lang="zh-CN" altLang="en-US" sz="2000" dirty="0"/>
                  <a:t>如图</a:t>
                </a:r>
                <a:r>
                  <a:rPr lang="en-US" altLang="zh-CN" sz="2000" dirty="0"/>
                  <a:t>(1)</a:t>
                </a:r>
                <a:r>
                  <a:rPr lang="zh-CN" altLang="en-US" sz="2000" dirty="0"/>
                  <a:t>所示</a:t>
                </a:r>
                <a:r>
                  <a:rPr lang="en-US" altLang="zh-CN" sz="2000" dirty="0"/>
                  <a:t>.</a:t>
                </a:r>
                <a:r>
                  <a:rPr lang="zh-CN" altLang="en-US" sz="2000" dirty="0"/>
                  <a:t>图</a:t>
                </a:r>
                <a:r>
                  <a:rPr lang="en-US" altLang="zh-CN" sz="2000" dirty="0"/>
                  <a:t>(1)</a:t>
                </a:r>
                <a:r>
                  <a:rPr lang="zh-CN" altLang="en-US" sz="2000" dirty="0"/>
                  <a:t>画出了</a:t>
                </a:r>
                <a:r>
                  <a:rPr lang="en-US" altLang="zh-CN" sz="2000" dirty="0"/>
                  <a:t>9</a:t>
                </a:r>
                <a:r>
                  <a:rPr lang="zh-CN" altLang="en-US" sz="2000" dirty="0"/>
                  <a:t>个磁元胞</a:t>
                </a:r>
                <a:r>
                  <a:rPr lang="en-US" altLang="zh-CN" sz="2000" dirty="0"/>
                  <a:t>,</a:t>
                </a:r>
                <a:r>
                  <a:rPr lang="zh-CN" altLang="en-US" sz="2000" dirty="0"/>
                  <a:t>相同颜色的格点属于同一个磁元胞</a:t>
                </a:r>
                <a:r>
                  <a:rPr lang="en-US" altLang="zh-CN" sz="2000" dirty="0"/>
                  <a:t>.</a:t>
                </a:r>
                <a:r>
                  <a:rPr lang="zh-CN" altLang="en-US" sz="2000" dirty="0"/>
                  <a:t>磁元胞的平移矢量</a:t>
                </a:r>
                <a:r>
                  <a:rPr lang="en-US" altLang="zh-CN" sz="2000" dirty="0"/>
                  <a:t>:</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=(1,</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3</m:t>
                        </m:r>
                      </m:e>
                    </m:rad>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oMath>
                </a14:m>
                <a:endParaRPr lang="en-US" altLang="zh-CN" sz="2000" dirty="0"/>
              </a:p>
              <a:p>
                <a:pPr marL="342900" indent="-342900">
                  <a:lnSpc>
                    <a:spcPct val="150000"/>
                  </a:lnSpc>
                  <a:buFont typeface="Arial" panose="020B0604020202020204" pitchFamily="34" charset="0"/>
                  <a:buChar char="•"/>
                </a:pPr>
                <a:r>
                  <a:rPr lang="zh-CN" altLang="en-US" sz="2000" dirty="0"/>
                  <a:t>左图是</a:t>
                </a:r>
                <a:r>
                  <a:rPr lang="en-US" altLang="zh-CN" sz="2000" i="1" dirty="0"/>
                  <a:t>J=-1</a:t>
                </a:r>
                <a:r>
                  <a:rPr lang="zh-CN" altLang="en-US" sz="2000" dirty="0"/>
                  <a:t>时一种</a:t>
                </a:r>
                <a:r>
                  <a:rPr lang="en-US" altLang="zh-CN" sz="2000" dirty="0"/>
                  <a:t>FM</a:t>
                </a:r>
                <a:r>
                  <a:rPr lang="zh-CN" altLang="en-US" sz="2000" dirty="0"/>
                  <a:t>序构型</a:t>
                </a:r>
                <a:r>
                  <a:rPr lang="en-US" altLang="zh-CN" sz="2000" dirty="0"/>
                  <a:t>,</a:t>
                </a:r>
                <a:r>
                  <a:rPr lang="zh-CN" altLang="en-US" sz="2000" dirty="0"/>
                  <a:t>右图是与之相对应的经过四子格变换之后的</a:t>
                </a:r>
                <a:r>
                  <a:rPr lang="en-US" altLang="zh-CN" sz="2000" dirty="0"/>
                  <a:t>Stripe</a:t>
                </a:r>
                <a:r>
                  <a:rPr lang="zh-CN" altLang="en-US" sz="2000" dirty="0"/>
                  <a:t>序</a:t>
                </a:r>
                <a:r>
                  <a:rPr lang="en-US" altLang="zh-CN" sz="2000" dirty="0"/>
                  <a:t>,</a:t>
                </a:r>
                <a:r>
                  <a:rPr lang="zh-CN" altLang="en-US" sz="2000" dirty="0"/>
                  <a:t>右图中相同颜色箭头代表自旋矢量指向相同</a:t>
                </a:r>
                <a:r>
                  <a:rPr lang="en-US" altLang="zh-CN" sz="2000" dirty="0"/>
                  <a:t>.</a:t>
                </a:r>
              </a:p>
            </p:txBody>
          </p:sp>
        </mc:Choice>
        <mc:Fallback xmlns="">
          <p:sp>
            <p:nvSpPr>
              <p:cNvPr id="6" name="文本框 5">
                <a:extLst>
                  <a:ext uri="{FF2B5EF4-FFF2-40B4-BE49-F238E27FC236}">
                    <a16:creationId xmlns:a16="http://schemas.microsoft.com/office/drawing/2014/main" id="{E9E9461C-A80F-4E03-9E2B-C68F2BDC7D20}"/>
                  </a:ext>
                </a:extLst>
              </p:cNvPr>
              <p:cNvSpPr txBox="1">
                <a:spLocks noRot="1" noChangeAspect="1" noMove="1" noResize="1" noEditPoints="1" noAdjustHandles="1" noChangeArrowheads="1" noChangeShapeType="1" noTextEdit="1"/>
              </p:cNvSpPr>
              <p:nvPr/>
            </p:nvSpPr>
            <p:spPr>
              <a:xfrm>
                <a:off x="548966" y="2026928"/>
                <a:ext cx="10758442" cy="2397259"/>
              </a:xfrm>
              <a:prstGeom prst="rect">
                <a:avLst/>
              </a:prstGeom>
              <a:blipFill>
                <a:blip r:embed="rId8"/>
                <a:stretch>
                  <a:fillRect l="-510" b="-356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A69F2DF-4D4D-49C7-9396-C083F437189E}"/>
              </a:ext>
            </a:extLst>
          </p:cNvPr>
          <p:cNvPicPr>
            <a:picLocks noChangeAspect="1"/>
          </p:cNvPicPr>
          <p:nvPr/>
        </p:nvPicPr>
        <p:blipFill rotWithShape="1">
          <a:blip r:embed="rId9">
            <a:extLst>
              <a:ext uri="{28A0092B-C50C-407E-A947-70E740481C1C}">
                <a14:useLocalDpi xmlns:a14="http://schemas.microsoft.com/office/drawing/2010/main" val="0"/>
              </a:ext>
            </a:extLst>
          </a:blip>
          <a:srcRect l="19766" t="10101" r="16452" b="12837"/>
          <a:stretch/>
        </p:blipFill>
        <p:spPr>
          <a:xfrm>
            <a:off x="548966" y="4463909"/>
            <a:ext cx="3993961" cy="2329811"/>
          </a:xfrm>
          <a:prstGeom prst="rect">
            <a:avLst/>
          </a:prstGeom>
        </p:spPr>
      </p:pic>
      <p:pic>
        <p:nvPicPr>
          <p:cNvPr id="7" name="图片 6">
            <a:extLst>
              <a:ext uri="{FF2B5EF4-FFF2-40B4-BE49-F238E27FC236}">
                <a16:creationId xmlns:a16="http://schemas.microsoft.com/office/drawing/2014/main" id="{A99C5610-1927-42CA-9996-008F9C1CC758}"/>
              </a:ext>
            </a:extLst>
          </p:cNvPr>
          <p:cNvPicPr>
            <a:picLocks noChangeAspect="1"/>
          </p:cNvPicPr>
          <p:nvPr/>
        </p:nvPicPr>
        <p:blipFill rotWithShape="1">
          <a:blip r:embed="rId10">
            <a:extLst>
              <a:ext uri="{28A0092B-C50C-407E-A947-70E740481C1C}">
                <a14:useLocalDpi xmlns:a14="http://schemas.microsoft.com/office/drawing/2010/main" val="0"/>
              </a:ext>
            </a:extLst>
          </a:blip>
          <a:srcRect l="19495" t="13162" r="16719" b="15900"/>
          <a:stretch/>
        </p:blipFill>
        <p:spPr>
          <a:xfrm>
            <a:off x="5758961" y="3885333"/>
            <a:ext cx="5251622" cy="2820316"/>
          </a:xfrm>
          <a:prstGeom prst="rect">
            <a:avLst/>
          </a:prstGeom>
        </p:spPr>
      </p:pic>
    </p:spTree>
    <p:extLst>
      <p:ext uri="{BB962C8B-B14F-4D97-AF65-F5344CB8AC3E}">
        <p14:creationId xmlns:p14="http://schemas.microsoft.com/office/powerpoint/2010/main" val="3392617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2707334-40DC-494B-9262-5E236D0F815E}"/>
                  </a:ext>
                </a:extLst>
              </p:cNvPr>
              <p:cNvSpPr txBox="1"/>
              <p:nvPr/>
            </p:nvSpPr>
            <p:spPr>
              <a:xfrm>
                <a:off x="593387" y="214008"/>
                <a:ext cx="10817158" cy="59062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在</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Γ</m:t>
                    </m:r>
                  </m:oMath>
                </a14:m>
                <a:r>
                  <a:rPr lang="zh-CN" altLang="en-US" dirty="0"/>
                  <a:t>不取以上特殊值时</a:t>
                </a:r>
                <a:r>
                  <a:rPr lang="en-US" altLang="zh-CN" dirty="0"/>
                  <a:t>,</a:t>
                </a:r>
                <a:r>
                  <a:rPr lang="zh-CN" altLang="en-US" dirty="0"/>
                  <a:t>我们可以首先考虑所有自旋矢量平行排列的态</a:t>
                </a:r>
                <a:r>
                  <a:rPr lang="en-US" altLang="zh-CN" dirty="0"/>
                  <a:t>(FM</a:t>
                </a:r>
                <a:r>
                  <a:rPr lang="zh-CN" altLang="en-US" dirty="0"/>
                  <a:t>态</a:t>
                </a:r>
                <a:r>
                  <a:rPr lang="en-US" altLang="zh-CN" dirty="0"/>
                  <a:t>),</a:t>
                </a:r>
                <a:r>
                  <a:rPr lang="zh-CN" altLang="en-US" dirty="0"/>
                  <a:t>由此可以计算出系统在</a:t>
                </a:r>
                <a:r>
                  <a:rPr lang="en-US" altLang="zh-CN" dirty="0"/>
                  <a:t>FM</a:t>
                </a:r>
                <a:r>
                  <a:rPr lang="zh-CN" altLang="en-US" dirty="0"/>
                  <a:t>态时的能量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𝐹𝑀</m:t>
                        </m:r>
                      </m:sub>
                    </m:sSub>
                  </m:oMath>
                </a14:m>
                <a:r>
                  <a:rPr lang="en-US" altLang="zh-CN" dirty="0"/>
                  <a:t>.</a:t>
                </a:r>
              </a:p>
              <a:p>
                <a:pPr marL="285750" indent="-285750">
                  <a:lnSpc>
                    <a:spcPct val="150000"/>
                  </a:lnSpc>
                  <a:buFont typeface="Arial" panose="020B0604020202020204" pitchFamily="34" charset="0"/>
                  <a:buChar char="•"/>
                </a:pPr>
                <a:r>
                  <a:rPr lang="zh-CN" altLang="en-US" dirty="0"/>
                  <a:t>对于三角晶格</a:t>
                </a:r>
                <a:r>
                  <a:rPr lang="en-US" altLang="zh-CN" dirty="0"/>
                  <a:t>,</a:t>
                </a:r>
                <a:r>
                  <a:rPr lang="zh-CN" altLang="en-US" dirty="0"/>
                  <a:t>取周期性边界条件</a:t>
                </a:r>
                <a:r>
                  <a:rPr lang="en-US" altLang="zh-CN" dirty="0"/>
                  <a:t>, </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Γ</m:t>
                    </m:r>
                    <m:r>
                      <a:rPr lang="zh-CN" altLang="en-US" i="1">
                        <a:latin typeface="Cambria Math" panose="02040503050406030204" pitchFamily="18" charset="0"/>
                      </a:rPr>
                      <m:t>模型</m:t>
                    </m:r>
                  </m:oMath>
                </a14:m>
                <a:r>
                  <a:rPr lang="zh-CN" altLang="en-US" dirty="0"/>
                  <a:t>在</a:t>
                </a:r>
                <a:r>
                  <a:rPr lang="en-US" altLang="zh-CN" dirty="0"/>
                  <a:t>FM</a:t>
                </a:r>
                <a:r>
                  <a:rPr lang="zh-CN" altLang="en-US" dirty="0"/>
                  <a:t>态的能量由下式给出</a:t>
                </a:r>
                <a:r>
                  <a:rPr lang="en-US" altLang="zh-CN" dirty="0"/>
                  <a:t>:</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𝐹𝑀</m:t>
                          </m:r>
                        </m:sub>
                      </m:sSub>
                      <m:r>
                        <a:rPr lang="en-US" altLang="zh-CN" i="1">
                          <a:latin typeface="Cambria Math" panose="02040503050406030204" pitchFamily="18" charset="0"/>
                        </a:rPr>
                        <m:t>=</m:t>
                      </m:r>
                      <m:r>
                        <a:rPr lang="en-US" altLang="zh-CN" i="1">
                          <a:latin typeface="Cambria Math" panose="02040503050406030204" pitchFamily="18" charset="0"/>
                        </a:rPr>
                        <m:t>𝑁</m:t>
                      </m:r>
                      <m:d>
                        <m:dPr>
                          <m:ctrlPr>
                            <a:rPr lang="en-US" altLang="zh-CN" i="1">
                              <a:latin typeface="Cambria Math" panose="02040503050406030204" pitchFamily="18" charset="0"/>
                            </a:rPr>
                          </m:ctrlPr>
                        </m:dPr>
                        <m:e>
                          <m:r>
                            <a:rPr lang="en-US" altLang="zh-CN" i="1">
                              <a:latin typeface="Cambria Math" panose="02040503050406030204" pitchFamily="18" charset="0"/>
                            </a:rPr>
                            <m:t>3</m:t>
                          </m:r>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𝐾</m:t>
                          </m:r>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𝑥</m:t>
                                      </m:r>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𝑦</m:t>
                                      </m:r>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𝑧</m:t>
                                      </m:r>
                                    </m:sup>
                                  </m:sSup>
                                </m:e>
                              </m:d>
                            </m:e>
                            <m:sup>
                              <m:r>
                                <a:rPr lang="en-US" altLang="zh-CN" i="1">
                                  <a:latin typeface="Cambria Math" panose="02040503050406030204" pitchFamily="18" charset="0"/>
                                </a:rPr>
                                <m:t>2</m:t>
                              </m:r>
                            </m:sup>
                          </m:sSup>
                        </m:e>
                      </m:d>
                      <m:r>
                        <a:rPr lang="en-US" altLang="zh-CN" i="1">
                          <a:latin typeface="Cambria Math" panose="02040503050406030204" pitchFamily="18" charset="0"/>
                        </a:rPr>
                        <m:t>+2</m:t>
                      </m:r>
                      <m:r>
                        <a:rPr lang="en-US" altLang="zh-CN" i="1">
                          <a:latin typeface="Cambria Math" panose="02040503050406030204" pitchFamily="18" charset="0"/>
                        </a:rPr>
                        <m:t>𝑁</m:t>
                      </m:r>
                      <m:r>
                        <m:rPr>
                          <m:sty m:val="p"/>
                        </m:rPr>
                        <a:rPr lang="en-US" altLang="zh-CN">
                          <a:latin typeface="Cambria Math" panose="02040503050406030204" pitchFamily="18" charset="0"/>
                        </a:rPr>
                        <m:t>Γ</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𝑥</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𝑦</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𝑥</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𝑧</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𝑦</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𝑧</m:t>
                          </m:r>
                        </m:sup>
                      </m:sSup>
                      <m:r>
                        <a:rPr lang="en-US" altLang="zh-CN" i="1">
                          <a:latin typeface="Cambria Math" panose="02040503050406030204" pitchFamily="18" charset="0"/>
                        </a:rPr>
                        <m:t>)</m:t>
                      </m:r>
                    </m:oMath>
                  </m:oMathPara>
                </a14:m>
                <a:endParaRPr lang="en-US" altLang="zh-CN" dirty="0"/>
              </a:p>
              <a:p>
                <a:pPr lvl="1">
                  <a:lnSpc>
                    <a:spcPct val="150000"/>
                  </a:lnSpc>
                </a:pPr>
                <a:r>
                  <a:rPr lang="zh-CN" altLang="en-US" dirty="0"/>
                  <a:t>由于在经典情形下</a:t>
                </a:r>
                <a:r>
                  <a:rPr lang="en-US" altLang="zh-CN" dirty="0"/>
                  <a:t>,</a:t>
                </a:r>
                <a:r>
                  <a:rPr lang="zh-CN" altLang="en-US" dirty="0"/>
                  <a:t>我们把自旋算符看成</a:t>
                </a:r>
                <a:r>
                  <a:rPr lang="en-US" altLang="zh-CN" dirty="0"/>
                  <a:t>3</a:t>
                </a:r>
                <a:r>
                  <a:rPr lang="zh-CN" altLang="en-US" dirty="0"/>
                  <a:t>维空间单位矢量</a:t>
                </a:r>
                <a:r>
                  <a:rPr lang="en-US" altLang="zh-CN" dirty="0"/>
                  <a:t>,</a:t>
                </a:r>
                <a:r>
                  <a:rPr lang="zh-CN" altLang="en-US" dirty="0"/>
                  <a:t>所以上式简化为</a:t>
                </a:r>
                <a:r>
                  <a:rPr lang="en-US" altLang="zh-CN" dirty="0"/>
                  <a:t>:</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𝐸</m:t>
                          </m:r>
                        </m:e>
                        <m:sub>
                          <m:r>
                            <a:rPr lang="en-US" altLang="zh-CN" i="1">
                              <a:solidFill>
                                <a:srgbClr val="FF0000"/>
                              </a:solidFill>
                              <a:latin typeface="Cambria Math" panose="02040503050406030204" pitchFamily="18" charset="0"/>
                            </a:rPr>
                            <m:t>𝐹𝑀</m:t>
                          </m:r>
                        </m:sub>
                      </m:sSub>
                      <m:r>
                        <a:rPr lang="en-US" altLang="zh-CN" i="1">
                          <a:solidFill>
                            <a:srgbClr val="FF0000"/>
                          </a:solidFill>
                          <a:latin typeface="Cambria Math" panose="02040503050406030204" pitchFamily="18" charset="0"/>
                        </a:rPr>
                        <m:t>=</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3</m:t>
                          </m:r>
                          <m:r>
                            <a:rPr lang="en-US" altLang="zh-CN" i="1">
                              <a:solidFill>
                                <a:srgbClr val="FF0000"/>
                              </a:solidFill>
                              <a:latin typeface="Cambria Math" panose="02040503050406030204" pitchFamily="18" charset="0"/>
                            </a:rPr>
                            <m:t>𝐽</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𝐾</m:t>
                          </m:r>
                        </m:e>
                      </m:d>
                      <m:r>
                        <a:rPr lang="en-US" altLang="zh-CN" i="1">
                          <a:solidFill>
                            <a:srgbClr val="FF0000"/>
                          </a:solidFill>
                          <a:latin typeface="Cambria Math" panose="02040503050406030204" pitchFamily="18" charset="0"/>
                        </a:rPr>
                        <m:t>𝑁</m:t>
                      </m:r>
                      <m:r>
                        <a:rPr lang="en-US" altLang="zh-CN" i="1">
                          <a:solidFill>
                            <a:srgbClr val="FF0000"/>
                          </a:solidFill>
                          <a:latin typeface="Cambria Math" panose="02040503050406030204" pitchFamily="18" charset="0"/>
                        </a:rPr>
                        <m:t>+2</m:t>
                      </m:r>
                      <m:r>
                        <a:rPr lang="en-US" altLang="zh-CN" i="1">
                          <a:solidFill>
                            <a:srgbClr val="FF0000"/>
                          </a:solidFill>
                          <a:latin typeface="Cambria Math" panose="02040503050406030204" pitchFamily="18" charset="0"/>
                        </a:rPr>
                        <m:t>𝑁</m:t>
                      </m:r>
                      <m:r>
                        <m:rPr>
                          <m:sty m:val="p"/>
                        </m:rPr>
                        <a:rPr lang="en-US" altLang="zh-CN">
                          <a:solidFill>
                            <a:srgbClr val="FF0000"/>
                          </a:solidFill>
                          <a:latin typeface="Cambria Math" panose="02040503050406030204" pitchFamily="18" charset="0"/>
                        </a:rPr>
                        <m:t>Γ</m:t>
                      </m:r>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r>
                        <a:rPr lang="en-US" altLang="zh-CN" i="1">
                          <a:solidFill>
                            <a:srgbClr val="FF0000"/>
                          </a:solidFill>
                          <a:latin typeface="Cambria Math" panose="02040503050406030204" pitchFamily="18" charset="0"/>
                        </a:rPr>
                        <m:t>)</m:t>
                      </m:r>
                    </m:oMath>
                  </m:oMathPara>
                </a14:m>
                <a:endParaRPr lang="en-US" altLang="zh-CN" dirty="0">
                  <a:solidFill>
                    <a:srgbClr val="FF0000"/>
                  </a:solidFill>
                </a:endParaRPr>
              </a:p>
              <a:p>
                <a:pPr lvl="1">
                  <a:lnSpc>
                    <a:spcPct val="150000"/>
                  </a:lnSpc>
                </a:pPr>
                <a:r>
                  <a:rPr lang="zh-CN" altLang="en-US" dirty="0"/>
                  <a:t>其中</a:t>
                </a:r>
                <a:r>
                  <a:rPr lang="en-US" altLang="zh-CN" dirty="0"/>
                  <a:t>N</a:t>
                </a:r>
                <a:r>
                  <a:rPr lang="zh-CN" altLang="en-US" dirty="0"/>
                  <a:t>是系统格点数目</a:t>
                </a:r>
                <a:r>
                  <a:rPr lang="en-US" altLang="zh-CN" dirty="0"/>
                  <a:t>.</a:t>
                </a:r>
                <a:r>
                  <a:rPr lang="zh-CN" altLang="en-US" dirty="0"/>
                  <a:t>由上式可知在</a:t>
                </a:r>
                <a14:m>
                  <m:oMath xmlns:m="http://schemas.openxmlformats.org/officeDocument/2006/math">
                    <m:r>
                      <m:rPr>
                        <m:sty m:val="p"/>
                      </m:rPr>
                      <a:rPr lang="en-US" altLang="zh-CN" b="0" i="0" smtClean="0">
                        <a:latin typeface="Cambria Math" panose="02040503050406030204" pitchFamily="18" charset="0"/>
                      </a:rPr>
                      <m:t>Γ</m:t>
                    </m:r>
                    <m:r>
                      <a:rPr lang="en-US" altLang="zh-CN" b="0" i="1" smtClean="0">
                        <a:latin typeface="Cambria Math" panose="02040503050406030204" pitchFamily="18" charset="0"/>
                        <a:ea typeface="Cambria Math" panose="02040503050406030204" pitchFamily="18" charset="0"/>
                      </a:rPr>
                      <m:t>≠0</m:t>
                    </m:r>
                  </m:oMath>
                </a14:m>
                <a:r>
                  <a:rPr lang="zh-CN" altLang="en-US" dirty="0"/>
                  <a:t>时</a:t>
                </a:r>
                <a:r>
                  <a:rPr lang="en-US" altLang="zh-CN" dirty="0"/>
                  <a:t>,FM</a:t>
                </a:r>
                <a:r>
                  <a:rPr lang="zh-CN" altLang="en-US" dirty="0"/>
                  <a:t>态的能量与自旋矢量的指向有关</a:t>
                </a:r>
                <a:r>
                  <a:rPr lang="en-US" altLang="zh-CN" dirty="0"/>
                  <a:t>.</a:t>
                </a:r>
              </a:p>
              <a:p>
                <a:pPr marL="285750" indent="-285750">
                  <a:lnSpc>
                    <a:spcPct val="150000"/>
                  </a:lnSpc>
                  <a:buFont typeface="Arial" panose="020B0604020202020204" pitchFamily="34" charset="0"/>
                  <a:buChar char="•"/>
                </a:pPr>
                <a:r>
                  <a:rPr lang="zh-CN" altLang="en-US" dirty="0"/>
                  <a:t>现在问题变为求多元函数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𝑦</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𝑧</m:t>
                            </m:r>
                          </m:sup>
                        </m:sSup>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𝑥</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𝑦</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𝑥</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𝑧</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𝑦</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𝑧</m:t>
                        </m:r>
                      </m:sup>
                    </m:sSup>
                  </m:oMath>
                </a14:m>
                <a:r>
                  <a:rPr lang="en-US" altLang="zh-CN" dirty="0"/>
                  <a:t> </a:t>
                </a:r>
                <a:r>
                  <a:rPr lang="zh-CN" altLang="en-US" dirty="0"/>
                  <a:t>在满足约束条件</a:t>
                </a:r>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𝑥</m:t>
                                </m:r>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𝑦</m:t>
                                </m:r>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𝑧</m:t>
                                </m:r>
                              </m:sup>
                            </m:sSup>
                          </m:e>
                        </m:d>
                      </m:e>
                      <m:sup>
                        <m:r>
                          <a:rPr lang="en-US" altLang="zh-CN" i="1">
                            <a:latin typeface="Cambria Math" panose="02040503050406030204" pitchFamily="18" charset="0"/>
                          </a:rPr>
                          <m:t>2</m:t>
                        </m:r>
                      </m:sup>
                    </m:sSup>
                    <m:r>
                      <a:rPr lang="en-US" altLang="zh-CN" i="1">
                        <a:latin typeface="Cambria Math" panose="02040503050406030204" pitchFamily="18" charset="0"/>
                      </a:rPr>
                      <m:t>=1</m:t>
                    </m:r>
                  </m:oMath>
                </a14:m>
                <a:r>
                  <a:rPr lang="zh-CN" altLang="en-US" dirty="0"/>
                  <a:t>的情况下的最大值和最小值</a:t>
                </a:r>
                <a:r>
                  <a:rPr lang="en-US" altLang="zh-CN" dirty="0"/>
                  <a:t>.</a:t>
                </a:r>
              </a:p>
              <a:p>
                <a:pPr marL="285750" indent="-285750">
                  <a:lnSpc>
                    <a:spcPct val="150000"/>
                  </a:lnSpc>
                  <a:buFont typeface="Arial" panose="020B0604020202020204" pitchFamily="34" charset="0"/>
                  <a:buChar char="•"/>
                </a:pPr>
                <a:r>
                  <a:rPr lang="zh-CN" altLang="en-US" dirty="0">
                    <a:solidFill>
                      <a:srgbClr val="FF0000"/>
                    </a:solidFill>
                  </a:rPr>
                  <a:t>函数</a:t>
                </a:r>
                <a14:m>
                  <m:oMath xmlns:m="http://schemas.openxmlformats.org/officeDocument/2006/math">
                    <m:r>
                      <a:rPr lang="en-US" altLang="zh-CN" i="1">
                        <a:solidFill>
                          <a:srgbClr val="FF0000"/>
                        </a:solidFill>
                        <a:latin typeface="Cambria Math" panose="02040503050406030204" pitchFamily="18" charset="0"/>
                      </a:rPr>
                      <m:t>𝑓</m:t>
                    </m:r>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e>
                    </m:d>
                  </m:oMath>
                </a14:m>
                <a:r>
                  <a:rPr lang="zh-CN" altLang="en-US" dirty="0">
                    <a:solidFill>
                      <a:srgbClr val="FF0000"/>
                    </a:solidFill>
                  </a:rPr>
                  <a:t>在</a:t>
                </a:r>
                <a14:m>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r>
                      <a:rPr lang="en-US" altLang="zh-CN" i="1">
                        <a:solidFill>
                          <a:srgbClr val="FF0000"/>
                        </a:solidFill>
                        <a:latin typeface="Cambria Math" panose="02040503050406030204" pitchFamily="18" charset="0"/>
                      </a:rPr>
                      <m:t>=</m:t>
                    </m:r>
                    <m:f>
                      <m:fPr>
                        <m:type m:val="lin"/>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±1</m:t>
                        </m:r>
                      </m:num>
                      <m:den>
                        <m:rad>
                          <m:radPr>
                            <m:degHide m:val="on"/>
                            <m:ctrlPr>
                              <a:rPr lang="en-US" altLang="zh-CN" i="1">
                                <a:solidFill>
                                  <a:srgbClr val="FF0000"/>
                                </a:solidFill>
                                <a:latin typeface="Cambria Math" panose="02040503050406030204" pitchFamily="18" charset="0"/>
                              </a:rPr>
                            </m:ctrlPr>
                          </m:radPr>
                          <m:deg/>
                          <m:e>
                            <m:r>
                              <a:rPr lang="en-US" altLang="zh-CN" i="1">
                                <a:solidFill>
                                  <a:srgbClr val="FF0000"/>
                                </a:solidFill>
                                <a:latin typeface="Cambria Math" panose="02040503050406030204" pitchFamily="18" charset="0"/>
                              </a:rPr>
                              <m:t>3</m:t>
                            </m:r>
                          </m:e>
                        </m:rad>
                      </m:den>
                    </m:f>
                  </m:oMath>
                </a14:m>
                <a:r>
                  <a:rPr lang="zh-CN" altLang="en-US" dirty="0">
                    <a:solidFill>
                      <a:srgbClr val="FF0000"/>
                    </a:solidFill>
                  </a:rPr>
                  <a:t>时取最大值</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𝑚𝑎𝑥</m:t>
                        </m:r>
                      </m:sub>
                    </m:sSub>
                    <m:r>
                      <a:rPr lang="en-US" altLang="zh-CN" i="1">
                        <a:solidFill>
                          <a:srgbClr val="FF0000"/>
                        </a:solidFill>
                        <a:latin typeface="Cambria Math" panose="02040503050406030204" pitchFamily="18" charset="0"/>
                      </a:rPr>
                      <m:t>=1</m:t>
                    </m:r>
                  </m:oMath>
                </a14:m>
                <a:r>
                  <a:rPr lang="en-US" altLang="zh-CN" dirty="0">
                    <a:solidFill>
                      <a:srgbClr val="FF0000"/>
                    </a:solidFill>
                  </a:rPr>
                  <a:t>;</a:t>
                </a:r>
              </a:p>
              <a:p>
                <a:pPr marL="285750" indent="-285750">
                  <a:lnSpc>
                    <a:spcPct val="150000"/>
                  </a:lnSpc>
                  <a:buFont typeface="Arial" panose="020B0604020202020204" pitchFamily="34" charset="0"/>
                  <a:buChar char="•"/>
                </a:pPr>
                <a:r>
                  <a:rPr lang="zh-CN" altLang="en-US" dirty="0">
                    <a:solidFill>
                      <a:srgbClr val="FF0000"/>
                    </a:solidFill>
                  </a:rPr>
                  <a:t>函数</a:t>
                </a:r>
                <a14:m>
                  <m:oMath xmlns:m="http://schemas.openxmlformats.org/officeDocument/2006/math">
                    <m:r>
                      <a:rPr lang="en-US" altLang="zh-CN" i="1">
                        <a:solidFill>
                          <a:srgbClr val="FF0000"/>
                        </a:solidFill>
                        <a:latin typeface="Cambria Math" panose="02040503050406030204" pitchFamily="18" charset="0"/>
                      </a:rPr>
                      <m:t>𝑓</m:t>
                    </m:r>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e>
                    </m:d>
                  </m:oMath>
                </a14:m>
                <a:r>
                  <a:rPr lang="zh-CN" altLang="en-US" dirty="0">
                    <a:solidFill>
                      <a:srgbClr val="FF0000"/>
                    </a:solidFill>
                  </a:rPr>
                  <a:t>在满足条件</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r>
                      <a:rPr lang="en-US" altLang="zh-CN" i="1">
                        <a:solidFill>
                          <a:srgbClr val="FF0000"/>
                        </a:solidFill>
                        <a:latin typeface="Cambria Math" panose="02040503050406030204" pitchFamily="18" charset="0"/>
                      </a:rPr>
                      <m:t>=0</m:t>
                    </m:r>
                  </m:oMath>
                </a14:m>
                <a:r>
                  <a:rPr lang="en-US" altLang="zh-CN" dirty="0">
                    <a:solidFill>
                      <a:srgbClr val="FF0000"/>
                    </a:solidFill>
                  </a:rPr>
                  <a:t> </a:t>
                </a:r>
                <a:r>
                  <a:rPr lang="zh-CN" altLang="en-US" dirty="0">
                    <a:solidFill>
                      <a:srgbClr val="FF0000"/>
                    </a:solidFill>
                  </a:rPr>
                  <a:t>和</a:t>
                </a:r>
                <a14:m>
                  <m:oMath xmlns:m="http://schemas.openxmlformats.org/officeDocument/2006/math">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𝑥</m:t>
                                </m:r>
                              </m:sup>
                            </m:sSup>
                          </m:e>
                        </m:d>
                      </m:e>
                      <m:sup>
                        <m:r>
                          <a:rPr lang="en-US" altLang="zh-CN" i="1">
                            <a:solidFill>
                              <a:srgbClr val="FF0000"/>
                            </a:solidFill>
                            <a:latin typeface="Cambria Math" panose="02040503050406030204" pitchFamily="18" charset="0"/>
                          </a:rPr>
                          <m:t>2</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𝑦</m:t>
                                </m:r>
                              </m:sup>
                            </m:sSup>
                          </m:e>
                        </m:d>
                      </m:e>
                      <m:sup>
                        <m:r>
                          <a:rPr lang="en-US" altLang="zh-CN" i="1">
                            <a:solidFill>
                              <a:srgbClr val="FF0000"/>
                            </a:solidFill>
                            <a:latin typeface="Cambria Math" panose="02040503050406030204" pitchFamily="18" charset="0"/>
                          </a:rPr>
                          <m:t>2</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𝑧</m:t>
                                </m:r>
                              </m:sup>
                            </m:sSup>
                          </m:e>
                        </m:d>
                      </m:e>
                      <m:sup>
                        <m:r>
                          <a:rPr lang="en-US" altLang="zh-CN" i="1">
                            <a:solidFill>
                              <a:srgbClr val="FF0000"/>
                            </a:solidFill>
                            <a:latin typeface="Cambria Math" panose="02040503050406030204" pitchFamily="18" charset="0"/>
                          </a:rPr>
                          <m:t>2</m:t>
                        </m:r>
                      </m:sup>
                    </m:sSup>
                    <m:r>
                      <a:rPr lang="en-US" altLang="zh-CN" i="1">
                        <a:solidFill>
                          <a:srgbClr val="FF0000"/>
                        </a:solidFill>
                        <a:latin typeface="Cambria Math" panose="02040503050406030204" pitchFamily="18" charset="0"/>
                      </a:rPr>
                      <m:t>=1</m:t>
                    </m:r>
                  </m:oMath>
                </a14:m>
                <a:r>
                  <a:rPr lang="en-US" altLang="zh-CN" dirty="0">
                    <a:solidFill>
                      <a:srgbClr val="FF0000"/>
                    </a:solidFill>
                  </a:rPr>
                  <a:t> </a:t>
                </a:r>
                <a:r>
                  <a:rPr lang="zh-CN" altLang="en-US" dirty="0">
                    <a:solidFill>
                      <a:srgbClr val="FF0000"/>
                    </a:solidFill>
                  </a:rPr>
                  <a:t>时取最小值</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𝑚</m:t>
                        </m:r>
                        <m:r>
                          <m:rPr>
                            <m:sty m:val="p"/>
                          </m:rPr>
                          <a:rPr lang="en-US" altLang="zh-CN" i="1">
                            <a:solidFill>
                              <a:srgbClr val="FF0000"/>
                            </a:solidFill>
                            <a:latin typeface="Cambria Math" panose="02040503050406030204" pitchFamily="18" charset="0"/>
                          </a:rPr>
                          <m:t>in</m:t>
                        </m:r>
                      </m:sub>
                    </m:sSub>
                    <m:r>
                      <a:rPr lang="en-US" altLang="zh-CN" i="1">
                        <a:solidFill>
                          <a:srgbClr val="FF0000"/>
                        </a:solidFill>
                        <a:latin typeface="Cambria Math" panose="02040503050406030204" pitchFamily="18" charset="0"/>
                      </a:rPr>
                      <m:t>=−0.5</m:t>
                    </m:r>
                  </m:oMath>
                </a14:m>
                <a:r>
                  <a:rPr lang="en-US" altLang="zh-CN" dirty="0">
                    <a:solidFill>
                      <a:srgbClr val="FF0000"/>
                    </a:solidFill>
                  </a:rPr>
                  <a:t>. </a:t>
                </a:r>
                <a:r>
                  <a:rPr lang="zh-CN" altLang="en-US" dirty="0"/>
                  <a:t>其中</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𝑦</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𝑧</m:t>
                        </m:r>
                      </m:sup>
                    </m:sSup>
                    <m:r>
                      <a:rPr lang="en-US" altLang="zh-CN" i="1">
                        <a:latin typeface="Cambria Math" panose="02040503050406030204" pitchFamily="18" charset="0"/>
                      </a:rPr>
                      <m:t>=0</m:t>
                    </m:r>
                  </m:oMath>
                </a14:m>
                <a:r>
                  <a:rPr lang="zh-CN" altLang="en-US" dirty="0"/>
                  <a:t>表示一个通过坐标原点并且垂直于</a:t>
                </a:r>
                <a:r>
                  <a:rPr lang="en-US" altLang="zh-CN" dirty="0"/>
                  <a:t>(111)</a:t>
                </a:r>
                <a:r>
                  <a:rPr lang="zh-CN" altLang="en-US" dirty="0"/>
                  <a:t>方向的平面</a:t>
                </a:r>
                <a:r>
                  <a:rPr lang="en-US" altLang="zh-CN" dirty="0"/>
                  <a:t>; </a:t>
                </a:r>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𝑥</m:t>
                                </m:r>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𝑦</m:t>
                                </m:r>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𝑧</m:t>
                                </m:r>
                              </m:sup>
                            </m:sSup>
                          </m:e>
                        </m:d>
                      </m:e>
                      <m:sup>
                        <m:r>
                          <a:rPr lang="en-US" altLang="zh-CN" i="1">
                            <a:latin typeface="Cambria Math" panose="02040503050406030204" pitchFamily="18" charset="0"/>
                          </a:rPr>
                          <m:t>2</m:t>
                        </m:r>
                      </m:sup>
                    </m:sSup>
                    <m:r>
                      <a:rPr lang="en-US" altLang="zh-CN" i="1">
                        <a:latin typeface="Cambria Math" panose="02040503050406030204" pitchFamily="18" charset="0"/>
                      </a:rPr>
                      <m:t>=1</m:t>
                    </m:r>
                  </m:oMath>
                </a14:m>
                <a:r>
                  <a:rPr lang="en-US" altLang="zh-CN" dirty="0"/>
                  <a:t> </a:t>
                </a:r>
                <a:r>
                  <a:rPr lang="zh-CN" altLang="en-US" dirty="0"/>
                  <a:t>表示一个以原点为球心的单位球面</a:t>
                </a:r>
                <a:r>
                  <a:rPr lang="en-US" altLang="zh-CN" dirty="0"/>
                  <a:t>;</a:t>
                </a:r>
                <a:r>
                  <a:rPr lang="zh-CN" altLang="en-US" dirty="0"/>
                  <a:t>以上两个条件联合起来即是过原点垂直于</a:t>
                </a:r>
                <a:r>
                  <a:rPr lang="en-US" altLang="zh-CN" dirty="0"/>
                  <a:t>(111)</a:t>
                </a:r>
                <a:r>
                  <a:rPr lang="zh-CN" altLang="en-US" dirty="0"/>
                  <a:t>方向的平面在以原点为球心的单位球面上的切线</a:t>
                </a:r>
                <a:r>
                  <a:rPr lang="en-US" altLang="zh-CN" dirty="0"/>
                  <a:t>.</a:t>
                </a:r>
              </a:p>
            </p:txBody>
          </p:sp>
        </mc:Choice>
        <mc:Fallback xmlns="">
          <p:sp>
            <p:nvSpPr>
              <p:cNvPr id="4" name="文本框 3">
                <a:extLst>
                  <a:ext uri="{FF2B5EF4-FFF2-40B4-BE49-F238E27FC236}">
                    <a16:creationId xmlns:a16="http://schemas.microsoft.com/office/drawing/2014/main" id="{02707334-40DC-494B-9262-5E236D0F815E}"/>
                  </a:ext>
                </a:extLst>
              </p:cNvPr>
              <p:cNvSpPr txBox="1">
                <a:spLocks noRot="1" noChangeAspect="1" noMove="1" noResize="1" noEditPoints="1" noAdjustHandles="1" noChangeArrowheads="1" noChangeShapeType="1" noTextEdit="1"/>
              </p:cNvSpPr>
              <p:nvPr/>
            </p:nvSpPr>
            <p:spPr>
              <a:xfrm>
                <a:off x="593387" y="214008"/>
                <a:ext cx="10817158" cy="5906297"/>
              </a:xfrm>
              <a:prstGeom prst="rect">
                <a:avLst/>
              </a:prstGeom>
              <a:blipFill>
                <a:blip r:embed="rId2"/>
                <a:stretch>
                  <a:fillRect l="-338" b="-6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407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50FA883-1191-4BEB-BAD0-B193E4EF8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333"/>
            <a:ext cx="12192000" cy="5886450"/>
          </a:xfrm>
          <a:prstGeom prst="rect">
            <a:avLst/>
          </a:prstGeom>
        </p:spPr>
      </p:pic>
      <p:sp>
        <p:nvSpPr>
          <p:cNvPr id="2" name="文本框 1">
            <a:extLst>
              <a:ext uri="{FF2B5EF4-FFF2-40B4-BE49-F238E27FC236}">
                <a16:creationId xmlns:a16="http://schemas.microsoft.com/office/drawing/2014/main" id="{51985757-A716-44A9-827D-5203B8EF9EC1}"/>
              </a:ext>
            </a:extLst>
          </p:cNvPr>
          <p:cNvSpPr txBox="1"/>
          <p:nvPr/>
        </p:nvSpPr>
        <p:spPr>
          <a:xfrm>
            <a:off x="2743201" y="379379"/>
            <a:ext cx="7869676" cy="646331"/>
          </a:xfrm>
          <a:prstGeom prst="rect">
            <a:avLst/>
          </a:prstGeom>
          <a:noFill/>
        </p:spPr>
        <p:txBody>
          <a:bodyPr wrap="square" rtlCol="0">
            <a:spAutoFit/>
          </a:bodyPr>
          <a:lstStyle/>
          <a:p>
            <a:r>
              <a:rPr lang="zh-CN" altLang="en-US" dirty="0"/>
              <a:t>如图所示画出了</a:t>
            </a:r>
            <a:r>
              <a:rPr lang="en-US" altLang="zh-CN" dirty="0"/>
              <a:t>(111)</a:t>
            </a:r>
            <a:r>
              <a:rPr lang="zh-CN" altLang="en-US" dirty="0"/>
              <a:t>方向</a:t>
            </a:r>
            <a:r>
              <a:rPr lang="en-US" altLang="zh-CN" dirty="0"/>
              <a:t>(</a:t>
            </a:r>
            <a:r>
              <a:rPr lang="zh-CN" altLang="en-US" dirty="0"/>
              <a:t>红色箭头</a:t>
            </a:r>
            <a:r>
              <a:rPr lang="en-US" altLang="zh-CN" dirty="0"/>
              <a:t>), </a:t>
            </a:r>
            <a:r>
              <a:rPr lang="zh-CN" altLang="en-US" dirty="0"/>
              <a:t>与</a:t>
            </a:r>
            <a:r>
              <a:rPr lang="en-US" altLang="zh-CN" dirty="0"/>
              <a:t>(111)</a:t>
            </a:r>
            <a:r>
              <a:rPr lang="zh-CN" altLang="en-US" dirty="0"/>
              <a:t>方向垂直的平面在单位球面上的交线</a:t>
            </a:r>
            <a:r>
              <a:rPr lang="en-US" altLang="zh-CN" dirty="0"/>
              <a:t>(</a:t>
            </a:r>
            <a:r>
              <a:rPr lang="zh-CN" altLang="en-US" dirty="0"/>
              <a:t>绿色圆</a:t>
            </a:r>
            <a:r>
              <a:rPr lang="en-US" altLang="zh-CN" dirty="0"/>
              <a:t>) </a:t>
            </a:r>
            <a:r>
              <a:rPr lang="zh-CN" altLang="en-US" dirty="0"/>
              <a:t>以及终点在该圆上的单位矢量</a:t>
            </a:r>
            <a:r>
              <a:rPr lang="en-US" altLang="zh-CN" dirty="0"/>
              <a:t>(</a:t>
            </a:r>
            <a:r>
              <a:rPr lang="zh-CN" altLang="en-US" dirty="0"/>
              <a:t>蓝色箭头</a:t>
            </a:r>
            <a:r>
              <a:rPr lang="en-US" altLang="zh-CN" dirty="0"/>
              <a:t>).</a:t>
            </a:r>
            <a:endParaRPr lang="zh-CN" altLang="en-US" dirty="0"/>
          </a:p>
        </p:txBody>
      </p:sp>
    </p:spTree>
    <p:extLst>
      <p:ext uri="{BB962C8B-B14F-4D97-AF65-F5344CB8AC3E}">
        <p14:creationId xmlns:p14="http://schemas.microsoft.com/office/powerpoint/2010/main" val="13479025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1781</Words>
  <Application>Microsoft Office PowerPoint</Application>
  <PresentationFormat>宽屏</PresentationFormat>
  <Paragraphs>98</Paragraphs>
  <Slides>15</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等线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shiphys</dc:creator>
  <cp:lastModifiedBy>wang shiphys</cp:lastModifiedBy>
  <cp:revision>212</cp:revision>
  <dcterms:created xsi:type="dcterms:W3CDTF">2019-09-16T06:11:32Z</dcterms:created>
  <dcterms:modified xsi:type="dcterms:W3CDTF">2019-10-10T04:31:08Z</dcterms:modified>
</cp:coreProperties>
</file>